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661" r:id="rId5"/>
    <p:sldId id="662" r:id="rId6"/>
    <p:sldId id="660" r:id="rId7"/>
    <p:sldId id="641" r:id="rId8"/>
    <p:sldId id="642" r:id="rId9"/>
    <p:sldId id="643" r:id="rId10"/>
    <p:sldId id="658" r:id="rId11"/>
    <p:sldId id="649" r:id="rId12"/>
    <p:sldId id="644" r:id="rId13"/>
    <p:sldId id="666" r:id="rId14"/>
    <p:sldId id="654" r:id="rId15"/>
    <p:sldId id="650" r:id="rId16"/>
    <p:sldId id="655" r:id="rId17"/>
    <p:sldId id="645" r:id="rId18"/>
    <p:sldId id="667" r:id="rId19"/>
    <p:sldId id="651" r:id="rId20"/>
    <p:sldId id="656" r:id="rId21"/>
    <p:sldId id="646" r:id="rId22"/>
    <p:sldId id="668" r:id="rId23"/>
    <p:sldId id="652" r:id="rId24"/>
    <p:sldId id="657" r:id="rId25"/>
    <p:sldId id="647" r:id="rId26"/>
    <p:sldId id="665" r:id="rId27"/>
    <p:sldId id="653" r:id="rId28"/>
    <p:sldId id="659" r:id="rId29"/>
  </p:sldIdLst>
  <p:sldSz cx="9144000" cy="5143500" type="screen16x9"/>
  <p:notesSz cx="9874250" cy="6797675"/>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82">
          <p15:clr>
            <a:srgbClr val="A4A3A4"/>
          </p15:clr>
        </p15:guide>
        <p15:guide id="2" pos="583">
          <p15:clr>
            <a:srgbClr val="A4A3A4"/>
          </p15:clr>
        </p15:guide>
      </p15:sldGuideLst>
    </p:ext>
    <p:ext uri="{2D200454-40CA-4A62-9FC3-DE9A4176ACB9}">
      <p15:notesGuideLst xmlns:p15="http://schemas.microsoft.com/office/powerpoint/2012/main">
        <p15:guide id="1" orient="horz" pos="2142">
          <p15:clr>
            <a:srgbClr val="A4A3A4"/>
          </p15:clr>
        </p15:guide>
        <p15:guide id="2" pos="311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Tekijä"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7F"/>
    <a:srgbClr val="C9925B"/>
    <a:srgbClr val="FF66CC"/>
    <a:srgbClr val="1AB233"/>
    <a:srgbClr val="00FFFF"/>
    <a:srgbClr val="0000FF"/>
    <a:srgbClr val="C4BF00"/>
    <a:srgbClr val="E2AC00"/>
    <a:srgbClr val="84D0F0"/>
    <a:srgbClr val="148A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eematyyli 1 - Korostu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4" autoAdjust="0"/>
    <p:restoredTop sz="94249" autoAdjust="0"/>
  </p:normalViewPr>
  <p:slideViewPr>
    <p:cSldViewPr snapToGrid="0" snapToObjects="1">
      <p:cViewPr varScale="1">
        <p:scale>
          <a:sx n="95" d="100"/>
          <a:sy n="95" d="100"/>
        </p:scale>
        <p:origin x="624" y="84"/>
      </p:cViewPr>
      <p:guideLst>
        <p:guide orient="horz" pos="2782"/>
        <p:guide pos="583"/>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3" d="100"/>
          <a:sy n="93" d="100"/>
        </p:scale>
        <p:origin x="-3762" y="-120"/>
      </p:cViewPr>
      <p:guideLst>
        <p:guide orient="horz" pos="2142"/>
        <p:guide pos="311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8" y="1"/>
            <a:ext cx="4278841" cy="339883"/>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5593130" y="1"/>
            <a:ext cx="4278841" cy="339883"/>
          </a:xfrm>
          <a:prstGeom prst="rect">
            <a:avLst/>
          </a:prstGeom>
        </p:spPr>
        <p:txBody>
          <a:bodyPr vert="horz" lIns="91440" tIns="45720" rIns="91440" bIns="45720" rtlCol="0"/>
          <a:lstStyle>
            <a:lvl1pPr algn="r">
              <a:defRPr sz="1200"/>
            </a:lvl1pPr>
          </a:lstStyle>
          <a:p>
            <a:fld id="{F1A0AE55-0C82-4D57-9F91-4CBA3D6DD7AB}" type="datetimeFigureOut">
              <a:rPr lang="fi-FI" smtClean="0"/>
              <a:pPr/>
              <a:t>4.10.2021</a:t>
            </a:fld>
            <a:endParaRPr lang="fi-FI"/>
          </a:p>
        </p:txBody>
      </p:sp>
      <p:sp>
        <p:nvSpPr>
          <p:cNvPr id="4" name="Alatunnisteen paikkamerkki 3"/>
          <p:cNvSpPr>
            <a:spLocks noGrp="1"/>
          </p:cNvSpPr>
          <p:nvPr>
            <p:ph type="ftr" sz="quarter" idx="2"/>
          </p:nvPr>
        </p:nvSpPr>
        <p:spPr>
          <a:xfrm>
            <a:off x="8" y="6456616"/>
            <a:ext cx="4278841" cy="339883"/>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5593130" y="6456616"/>
            <a:ext cx="4278841" cy="339883"/>
          </a:xfrm>
          <a:prstGeom prst="rect">
            <a:avLst/>
          </a:prstGeom>
        </p:spPr>
        <p:txBody>
          <a:bodyPr vert="horz" lIns="91440" tIns="45720" rIns="91440" bIns="45720" rtlCol="0" anchor="b"/>
          <a:lstStyle>
            <a:lvl1pPr algn="r">
              <a:defRPr sz="1200"/>
            </a:lvl1pPr>
          </a:lstStyle>
          <a:p>
            <a:fld id="{2D3229EC-BD9E-4230-A4FC-5E6FBB0B4C79}" type="slidenum">
              <a:rPr lang="fi-FI" smtClean="0"/>
              <a:pPr/>
              <a:t>‹#›</a:t>
            </a:fld>
            <a:endParaRPr lang="fi-FI"/>
          </a:p>
        </p:txBody>
      </p:sp>
    </p:spTree>
    <p:extLst>
      <p:ext uri="{BB962C8B-B14F-4D97-AF65-F5344CB8AC3E}">
        <p14:creationId xmlns:p14="http://schemas.microsoft.com/office/powerpoint/2010/main" val="3918595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8" y="1"/>
            <a:ext cx="4278841" cy="339883"/>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5593130" y="1"/>
            <a:ext cx="4278841" cy="339883"/>
          </a:xfrm>
          <a:prstGeom prst="rect">
            <a:avLst/>
          </a:prstGeom>
        </p:spPr>
        <p:txBody>
          <a:bodyPr vert="horz" lIns="91440" tIns="45720" rIns="91440" bIns="45720" rtlCol="0"/>
          <a:lstStyle>
            <a:lvl1pPr algn="r">
              <a:defRPr sz="1200"/>
            </a:lvl1pPr>
          </a:lstStyle>
          <a:p>
            <a:fld id="{739AA8FF-215C-472F-A8C7-7C757995D4A7}" type="datetimeFigureOut">
              <a:rPr lang="fi-FI" smtClean="0"/>
              <a:pPr/>
              <a:t>4.10.2021</a:t>
            </a:fld>
            <a:endParaRPr lang="fi-FI"/>
          </a:p>
        </p:txBody>
      </p:sp>
      <p:sp>
        <p:nvSpPr>
          <p:cNvPr id="4" name="Dian kuvan paikkamerkki 3"/>
          <p:cNvSpPr>
            <a:spLocks noGrp="1" noRot="1" noChangeAspect="1"/>
          </p:cNvSpPr>
          <p:nvPr>
            <p:ph type="sldImg" idx="2"/>
          </p:nvPr>
        </p:nvSpPr>
        <p:spPr>
          <a:xfrm>
            <a:off x="2673350" y="509588"/>
            <a:ext cx="4527550" cy="2547937"/>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987425" y="3228898"/>
            <a:ext cx="7899400" cy="3058954"/>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Alatunnisteen paikkamerkki 5"/>
          <p:cNvSpPr>
            <a:spLocks noGrp="1"/>
          </p:cNvSpPr>
          <p:nvPr>
            <p:ph type="ftr" sz="quarter" idx="4"/>
          </p:nvPr>
        </p:nvSpPr>
        <p:spPr>
          <a:xfrm>
            <a:off x="8" y="6456616"/>
            <a:ext cx="4278841" cy="339883"/>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5593130" y="6456616"/>
            <a:ext cx="4278841" cy="339883"/>
          </a:xfrm>
          <a:prstGeom prst="rect">
            <a:avLst/>
          </a:prstGeom>
        </p:spPr>
        <p:txBody>
          <a:bodyPr vert="horz" lIns="91440" tIns="45720" rIns="91440" bIns="45720" rtlCol="0" anchor="b"/>
          <a:lstStyle>
            <a:lvl1pPr algn="r">
              <a:defRPr sz="1200"/>
            </a:lvl1pPr>
          </a:lstStyle>
          <a:p>
            <a:fld id="{9FAC8229-B5CC-44AB-AB45-F2763324C7BE}" type="slidenum">
              <a:rPr lang="fi-FI" smtClean="0"/>
              <a:pPr/>
              <a:t>‹#›</a:t>
            </a:fld>
            <a:endParaRPr lang="fi-FI"/>
          </a:p>
        </p:txBody>
      </p:sp>
    </p:spTree>
    <p:extLst>
      <p:ext uri="{BB962C8B-B14F-4D97-AF65-F5344CB8AC3E}">
        <p14:creationId xmlns:p14="http://schemas.microsoft.com/office/powerpoint/2010/main" val="1942280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buFont typeface="Arial" pitchFamily="34" charset="0"/>
      <a:buChar char="•"/>
      <a:defRPr sz="1200" kern="1200">
        <a:solidFill>
          <a:schemeClr val="tx1"/>
        </a:solidFill>
        <a:latin typeface="Arial" pitchFamily="34" charset="0"/>
        <a:ea typeface="+mn-ea"/>
        <a:cs typeface="Arial" pitchFamily="34" charset="0"/>
      </a:defRPr>
    </a:lvl2pPr>
    <a:lvl3pPr marL="914400" algn="l" defTabSz="914400" rtl="0" eaLnBrk="1" latinLnBrk="0" hangingPunct="1">
      <a:buFont typeface="Courier New" pitchFamily="49" charset="0"/>
      <a:buChar char="o"/>
      <a:defRPr sz="1200" kern="1200">
        <a:solidFill>
          <a:schemeClr val="tx1"/>
        </a:solidFill>
        <a:latin typeface="Arial" pitchFamily="34" charset="0"/>
        <a:ea typeface="+mn-ea"/>
        <a:cs typeface="Arial" pitchFamily="34" charset="0"/>
      </a:defRPr>
    </a:lvl3pPr>
    <a:lvl4pPr marL="1371600" algn="l" defTabSz="914400" rtl="0" eaLnBrk="1" latinLnBrk="0" hangingPunct="1">
      <a:buFont typeface="Arial" pitchFamily="34" charset="0"/>
      <a:buChar char="∙"/>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_mandala+tumma">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0" cy="5143499"/>
          </a:xfrm>
          <a:prstGeom prst="rect">
            <a:avLst/>
          </a:prstGeom>
        </p:spPr>
      </p:pic>
      <p:sp>
        <p:nvSpPr>
          <p:cNvPr id="2" name="Otsikko 1"/>
          <p:cNvSpPr>
            <a:spLocks noGrp="1"/>
          </p:cNvSpPr>
          <p:nvPr>
            <p:ph type="ctrTitle" hasCustomPrompt="1"/>
          </p:nvPr>
        </p:nvSpPr>
        <p:spPr>
          <a:xfrm>
            <a:off x="3770334" y="1058448"/>
            <a:ext cx="4759889" cy="1641551"/>
          </a:xfrm>
        </p:spPr>
        <p:txBody>
          <a:bodyPr lIns="0" tIns="0" rIns="0" bIns="0" anchor="t" anchorCtr="0">
            <a:noAutofit/>
          </a:bodyPr>
          <a:lstStyle>
            <a:lvl1pPr algn="r">
              <a:lnSpc>
                <a:spcPts val="3400"/>
              </a:lnSpc>
              <a:defRPr sz="3000">
                <a:solidFill>
                  <a:schemeClr val="bg1"/>
                </a:solidFill>
              </a:defRPr>
            </a:lvl1pPr>
          </a:lstStyle>
          <a:p>
            <a:r>
              <a:rPr lang="fi-FI" dirty="0"/>
              <a:t>Esityksen otsikko</a:t>
            </a:r>
          </a:p>
        </p:txBody>
      </p:sp>
      <p:sp>
        <p:nvSpPr>
          <p:cNvPr id="3" name="Alaotsikko 2"/>
          <p:cNvSpPr>
            <a:spLocks noGrp="1"/>
          </p:cNvSpPr>
          <p:nvPr>
            <p:ph type="subTitle" idx="1" hasCustomPrompt="1"/>
          </p:nvPr>
        </p:nvSpPr>
        <p:spPr>
          <a:xfrm>
            <a:off x="3770334" y="2700000"/>
            <a:ext cx="4759890" cy="1314592"/>
          </a:xfrm>
        </p:spPr>
        <p:txBody>
          <a:bodyPr lIns="0" tIns="0" rIns="0" bIns="0">
            <a:noAutofit/>
          </a:bodyPr>
          <a:lstStyle>
            <a:lvl1pPr marL="0" indent="0" algn="r">
              <a:lnSpc>
                <a:spcPts val="1600"/>
              </a:lnSpc>
              <a:spcBef>
                <a:spcPts val="600"/>
              </a:spcBef>
              <a:buNone/>
              <a:defRPr sz="1400" b="0" baseline="0">
                <a:solidFill>
                  <a:schemeClr val="bg1"/>
                </a:solidFill>
                <a:latin typeface="Arial Rounded MT Bold" panose="020F07040305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Esityksen pitäjä</a:t>
            </a:r>
          </a:p>
          <a:p>
            <a:r>
              <a:rPr lang="fi-FI" dirty="0"/>
              <a:t>Organisaatio</a:t>
            </a:r>
          </a:p>
          <a:p>
            <a:r>
              <a:rPr lang="fi-FI" dirty="0"/>
              <a:t>Tilaisuus &amp; päivämäärä</a:t>
            </a:r>
          </a:p>
        </p:txBody>
      </p:sp>
      <p:sp>
        <p:nvSpPr>
          <p:cNvPr id="7"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4.10.2021</a:t>
            </a:fld>
            <a:endParaRPr lang="fi-FI" dirty="0"/>
          </a:p>
        </p:txBody>
      </p:sp>
      <p:sp>
        <p:nvSpPr>
          <p:cNvPr id="8"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
        <p:nvSpPr>
          <p:cNvPr id="9"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
        <p:nvSpPr>
          <p:cNvPr id="5" name="Suorakulmio 4">
            <a:extLst>
              <a:ext uri="{FF2B5EF4-FFF2-40B4-BE49-F238E27FC236}">
                <a16:creationId xmlns:a16="http://schemas.microsoft.com/office/drawing/2014/main" id="{8983E8BC-F58C-4E8C-9A46-D6306F4014BF}"/>
              </a:ext>
            </a:extLst>
          </p:cNvPr>
          <p:cNvSpPr/>
          <p:nvPr userDrawn="1"/>
        </p:nvSpPr>
        <p:spPr>
          <a:xfrm>
            <a:off x="207860" y="5028092"/>
            <a:ext cx="7984108" cy="92333"/>
          </a:xfrm>
          <a:prstGeom prst="rect">
            <a:avLst/>
          </a:prstGeom>
        </p:spPr>
        <p:txBody>
          <a:bodyPr wrap="square" lIns="0" tIns="0" rIns="0" bIns="0">
            <a:spAutoFit/>
          </a:bodyPr>
          <a:lstStyle/>
          <a:p>
            <a:pPr>
              <a:spcAft>
                <a:spcPts val="0"/>
              </a:spcAft>
            </a:pPr>
            <a:r>
              <a:rPr lang="fi-FI" sz="600" dirty="0" err="1">
                <a:solidFill>
                  <a:schemeClr val="tx1"/>
                </a:solidFill>
                <a:effectLst/>
                <a:latin typeface="Calibri" panose="020F0502020204030204" pitchFamily="34" charset="0"/>
                <a:ea typeface="Calibri" panose="020F0502020204030204" pitchFamily="34" charset="0"/>
              </a:rPr>
              <a:t>Circwaste</a:t>
            </a:r>
            <a:r>
              <a:rPr lang="fi-FI" sz="600" dirty="0">
                <a:solidFill>
                  <a:schemeClr val="tx1"/>
                </a:solidFill>
                <a:effectLst/>
                <a:latin typeface="Calibri" panose="020F0502020204030204" pitchFamily="34" charset="0"/>
                <a:ea typeface="Calibri" panose="020F0502020204030204" pitchFamily="34" charset="0"/>
              </a:rPr>
              <a:t>-hanke saa EU:lta rahoitusta, jolla hankkeen materiaalit on tuotettu. Materiaaleissa esitetty sisältö edustaa kuitenkin ainoastaan hankkeen omia näkemyksiä, joista EU:n komissio ei ole vastuussa.</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uva+teksti+kulma">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1"/>
            <a:ext cx="9141290" cy="5143499"/>
          </a:xfrm>
          <a:prstGeom prst="rect">
            <a:avLst/>
          </a:prstGeom>
        </p:spPr>
      </p:pic>
      <p:sp>
        <p:nvSpPr>
          <p:cNvPr id="11" name="Sisällön paikkamerkki 3"/>
          <p:cNvSpPr>
            <a:spLocks noGrp="1"/>
          </p:cNvSpPr>
          <p:nvPr>
            <p:ph sz="half" idx="13" hasCustomPrompt="1"/>
          </p:nvPr>
        </p:nvSpPr>
        <p:spPr>
          <a:xfrm>
            <a:off x="928222" y="1050606"/>
            <a:ext cx="6381728" cy="2118480"/>
          </a:xfrm>
        </p:spPr>
        <p:txBody>
          <a:bodyPr>
            <a:noAutofit/>
          </a:bodyPr>
          <a:lstStyle>
            <a:lvl1pPr marL="0" indent="0">
              <a:spcBef>
                <a:spcPts val="0"/>
              </a:spcBef>
              <a:buNone/>
              <a:defRPr sz="1600" b="0" i="1" baseline="0">
                <a:solidFill>
                  <a:srgbClr val="FF0000"/>
                </a:solidFill>
              </a:defRPr>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a:t>Lisää </a:t>
            </a:r>
            <a:r>
              <a:rPr lang="fi-FI" dirty="0" err="1"/>
              <a:t>taulukko/graafi/kaavio</a:t>
            </a:r>
            <a:r>
              <a:rPr lang="fi-FI" dirty="0"/>
              <a:t> napsauttamalla kuvaketta.</a:t>
            </a:r>
          </a:p>
        </p:txBody>
      </p:sp>
      <p:sp>
        <p:nvSpPr>
          <p:cNvPr id="12" name="Otsikko 1"/>
          <p:cNvSpPr>
            <a:spLocks noGrp="1"/>
          </p:cNvSpPr>
          <p:nvPr>
            <p:ph type="title" hasCustomPrompt="1"/>
          </p:nvPr>
        </p:nvSpPr>
        <p:spPr>
          <a:xfrm>
            <a:off x="928222" y="353821"/>
            <a:ext cx="7866062" cy="696784"/>
          </a:xfrm>
        </p:spPr>
        <p:txBody>
          <a:bodyPr/>
          <a:lstStyle>
            <a:lvl1pPr>
              <a:defRPr/>
            </a:lvl1pPr>
          </a:lstStyle>
          <a:p>
            <a:r>
              <a:rPr lang="fi-FI" dirty="0"/>
              <a:t>Otsikko</a:t>
            </a:r>
          </a:p>
        </p:txBody>
      </p:sp>
      <p:sp>
        <p:nvSpPr>
          <p:cNvPr id="14" name="Tekstin paikkamerkki 10"/>
          <p:cNvSpPr>
            <a:spLocks noGrp="1"/>
          </p:cNvSpPr>
          <p:nvPr>
            <p:ph type="body" sz="quarter" idx="16" hasCustomPrompt="1"/>
          </p:nvPr>
        </p:nvSpPr>
        <p:spPr>
          <a:xfrm>
            <a:off x="925512" y="3363094"/>
            <a:ext cx="7868771" cy="1050156"/>
          </a:xfrm>
        </p:spPr>
        <p:txBody>
          <a:bodyPr lIns="0" tIns="0" rIns="0" bIns="0"/>
          <a:lstStyle>
            <a:lvl1pPr marL="0" marR="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1800" b="0" kern="1200" baseline="0" dirty="0" smtClean="0">
                <a:solidFill>
                  <a:schemeClr val="tx1"/>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a:pPr>
            <a:r>
              <a:rPr lang="fi-FI" dirty="0"/>
              <a:t>Kuvateksti: </a:t>
            </a:r>
            <a:r>
              <a:rPr lang="fi-FI" dirty="0" err="1"/>
              <a:t>Arial</a:t>
            </a:r>
            <a:r>
              <a:rPr lang="fi-FI" dirty="0"/>
              <a:t> 18pt, riviväli 1,0, väri musta</a:t>
            </a:r>
          </a:p>
        </p:txBody>
      </p:sp>
      <p:sp>
        <p:nvSpPr>
          <p:cNvPr id="18"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4.10.2021</a:t>
            </a:fld>
            <a:endParaRPr lang="fi-FI" dirty="0"/>
          </a:p>
        </p:txBody>
      </p:sp>
      <p:sp>
        <p:nvSpPr>
          <p:cNvPr id="19"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
        <p:nvSpPr>
          <p:cNvPr id="20"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KSTI+kuva">
    <p:spTree>
      <p:nvGrpSpPr>
        <p:cNvPr id="1" name=""/>
        <p:cNvGrpSpPr/>
        <p:nvPr/>
      </p:nvGrpSpPr>
      <p:grpSpPr>
        <a:xfrm>
          <a:off x="0" y="0"/>
          <a:ext cx="0" cy="0"/>
          <a:chOff x="0" y="0"/>
          <a:chExt cx="0" cy="0"/>
        </a:xfrm>
      </p:grpSpPr>
      <p:pic>
        <p:nvPicPr>
          <p:cNvPr id="12" name="Kuva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4418775"/>
            <a:ext cx="9141290" cy="724725"/>
          </a:xfrm>
          <a:prstGeom prst="rect">
            <a:avLst/>
          </a:prstGeom>
        </p:spPr>
      </p:pic>
      <p:sp>
        <p:nvSpPr>
          <p:cNvPr id="13" name="Sisällön paikkamerkki 2"/>
          <p:cNvSpPr>
            <a:spLocks noGrp="1"/>
          </p:cNvSpPr>
          <p:nvPr>
            <p:ph sz="half" idx="1" hasCustomPrompt="1"/>
          </p:nvPr>
        </p:nvSpPr>
        <p:spPr>
          <a:xfrm>
            <a:off x="3898800" y="1113235"/>
            <a:ext cx="4788000" cy="3257153"/>
          </a:xfrm>
        </p:spPr>
        <p:txBody>
          <a:bodyPr>
            <a:noAutofit/>
          </a:bodyPr>
          <a:lstStyle>
            <a:lvl1pPr marL="0" indent="0">
              <a:spcBef>
                <a:spcPts val="0"/>
              </a:spcBef>
              <a:buNone/>
              <a:defRPr sz="1600" i="1" baseline="0">
                <a:solidFill>
                  <a:srgbClr val="FF0000"/>
                </a:solidFill>
              </a:defRPr>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a:t>Lisää </a:t>
            </a:r>
            <a:r>
              <a:rPr lang="fi-FI" dirty="0" err="1"/>
              <a:t>taulukko/graafi/kaavio</a:t>
            </a:r>
            <a:r>
              <a:rPr lang="fi-FI" dirty="0"/>
              <a:t> </a:t>
            </a:r>
            <a:br>
              <a:rPr lang="fi-FI" dirty="0"/>
            </a:br>
            <a:r>
              <a:rPr lang="fi-FI" dirty="0"/>
              <a:t>napsauttamalla kuvaketta.</a:t>
            </a:r>
          </a:p>
        </p:txBody>
      </p:sp>
      <p:sp>
        <p:nvSpPr>
          <p:cNvPr id="14" name="Otsikko 1"/>
          <p:cNvSpPr>
            <a:spLocks noGrp="1"/>
          </p:cNvSpPr>
          <p:nvPr>
            <p:ph type="title" hasCustomPrompt="1"/>
          </p:nvPr>
        </p:nvSpPr>
        <p:spPr>
          <a:xfrm>
            <a:off x="925512" y="416451"/>
            <a:ext cx="7761287" cy="696784"/>
          </a:xfrm>
        </p:spPr>
        <p:txBody>
          <a:bodyPr/>
          <a:lstStyle>
            <a:lvl1pPr>
              <a:defRPr>
                <a:solidFill>
                  <a:schemeClr val="tx2"/>
                </a:solidFill>
              </a:defRPr>
            </a:lvl1pPr>
          </a:lstStyle>
          <a:p>
            <a:r>
              <a:rPr lang="fi-FI" dirty="0"/>
              <a:t>Otsikko</a:t>
            </a:r>
          </a:p>
        </p:txBody>
      </p:sp>
      <p:sp>
        <p:nvSpPr>
          <p:cNvPr id="16"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4.10.2021</a:t>
            </a:fld>
            <a:endParaRPr lang="fi-FI" dirty="0"/>
          </a:p>
        </p:txBody>
      </p:sp>
      <p:sp>
        <p:nvSpPr>
          <p:cNvPr id="17"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
        <p:nvSpPr>
          <p:cNvPr id="19"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
        <p:nvSpPr>
          <p:cNvPr id="15" name="Tekstin paikkamerkki 10"/>
          <p:cNvSpPr>
            <a:spLocks noGrp="1"/>
          </p:cNvSpPr>
          <p:nvPr>
            <p:ph type="body" sz="quarter" idx="16" hasCustomPrompt="1"/>
          </p:nvPr>
        </p:nvSpPr>
        <p:spPr>
          <a:xfrm>
            <a:off x="925512" y="3363094"/>
            <a:ext cx="7868771" cy="1050156"/>
          </a:xfrm>
        </p:spPr>
        <p:txBody>
          <a:bodyPr lIns="0" tIns="0" rIns="0" bIns="0"/>
          <a:lstStyle>
            <a:lvl1pPr marL="0" marR="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1800" b="0" kern="1200" baseline="0" dirty="0" smtClean="0">
                <a:solidFill>
                  <a:schemeClr val="tx1"/>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a:pPr>
            <a:r>
              <a:rPr lang="fi-FI" dirty="0"/>
              <a:t>Kuvateksti: </a:t>
            </a:r>
            <a:r>
              <a:rPr lang="fi-FI" dirty="0" err="1"/>
              <a:t>Arial</a:t>
            </a:r>
            <a:r>
              <a:rPr lang="fi-FI" dirty="0"/>
              <a:t> 18pt, riviväli 1,0, väri musta</a:t>
            </a:r>
          </a:p>
        </p:txBody>
      </p:sp>
    </p:spTree>
    <p:extLst>
      <p:ext uri="{BB962C8B-B14F-4D97-AF65-F5344CB8AC3E}">
        <p14:creationId xmlns:p14="http://schemas.microsoft.com/office/powerpoint/2010/main" val="405880302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ko+kulm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2" cy="5143500"/>
          </a:xfrm>
          <a:prstGeom prst="rect">
            <a:avLst/>
          </a:prstGeom>
        </p:spPr>
      </p:pic>
      <p:sp>
        <p:nvSpPr>
          <p:cNvPr id="13"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4.10.2021</a:t>
            </a:fld>
            <a:endParaRPr lang="fi-FI" dirty="0"/>
          </a:p>
        </p:txBody>
      </p:sp>
      <p:sp>
        <p:nvSpPr>
          <p:cNvPr id="14"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
        <p:nvSpPr>
          <p:cNvPr id="15"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Tree>
    <p:extLst>
      <p:ext uri="{BB962C8B-B14F-4D97-AF65-F5344CB8AC3E}">
        <p14:creationId xmlns:p14="http://schemas.microsoft.com/office/powerpoint/2010/main" val="72842068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ko">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4413250"/>
            <a:ext cx="9141292" cy="724726"/>
          </a:xfrm>
          <a:prstGeom prst="rect">
            <a:avLst/>
          </a:prstGeom>
        </p:spPr>
      </p:pic>
      <p:sp>
        <p:nvSpPr>
          <p:cNvPr id="10"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4.10.2021</a:t>
            </a:fld>
            <a:endParaRPr lang="fi-FI" dirty="0"/>
          </a:p>
        </p:txBody>
      </p:sp>
      <p:sp>
        <p:nvSpPr>
          <p:cNvPr id="13"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
        <p:nvSpPr>
          <p:cNvPr id="14"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Tree>
    <p:extLst>
      <p:ext uri="{BB962C8B-B14F-4D97-AF65-F5344CB8AC3E}">
        <p14:creationId xmlns:p14="http://schemas.microsoft.com/office/powerpoint/2010/main" val="127047195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ko_tumma">
    <p:spTree>
      <p:nvGrpSpPr>
        <p:cNvPr id="1" name=""/>
        <p:cNvGrpSpPr/>
        <p:nvPr/>
      </p:nvGrpSpPr>
      <p:grpSpPr>
        <a:xfrm>
          <a:off x="0" y="0"/>
          <a:ext cx="0" cy="0"/>
          <a:chOff x="0" y="0"/>
          <a:chExt cx="0" cy="0"/>
        </a:xfrm>
      </p:grpSpPr>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2" cy="5143500"/>
          </a:xfrm>
          <a:prstGeom prst="rect">
            <a:avLst/>
          </a:prstGeom>
        </p:spPr>
      </p:pic>
      <p:sp>
        <p:nvSpPr>
          <p:cNvPr id="11"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4.10.2021</a:t>
            </a:fld>
            <a:endParaRPr lang="fi-FI" dirty="0"/>
          </a:p>
        </p:txBody>
      </p:sp>
      <p:sp>
        <p:nvSpPr>
          <p:cNvPr id="16"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
        <p:nvSpPr>
          <p:cNvPr id="6"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
        <p:nvSpPr>
          <p:cNvPr id="7" name="Suorakulmio 6">
            <a:extLst>
              <a:ext uri="{FF2B5EF4-FFF2-40B4-BE49-F238E27FC236}">
                <a16:creationId xmlns:a16="http://schemas.microsoft.com/office/drawing/2014/main" id="{FC5FC72A-84B9-46FF-A4D9-0C42214FC3F3}"/>
              </a:ext>
            </a:extLst>
          </p:cNvPr>
          <p:cNvSpPr/>
          <p:nvPr userDrawn="1"/>
        </p:nvSpPr>
        <p:spPr>
          <a:xfrm>
            <a:off x="207860" y="5028092"/>
            <a:ext cx="7984108" cy="92333"/>
          </a:xfrm>
          <a:prstGeom prst="rect">
            <a:avLst/>
          </a:prstGeom>
        </p:spPr>
        <p:txBody>
          <a:bodyPr wrap="square" lIns="0" tIns="0" rIns="0" bIns="0">
            <a:spAutoFit/>
          </a:bodyPr>
          <a:lstStyle/>
          <a:p>
            <a:pPr>
              <a:spcAft>
                <a:spcPts val="0"/>
              </a:spcAft>
            </a:pPr>
            <a:r>
              <a:rPr lang="fi-FI" sz="600" dirty="0" err="1">
                <a:solidFill>
                  <a:schemeClr val="tx1"/>
                </a:solidFill>
                <a:effectLst/>
                <a:latin typeface="Calibri" panose="020F0502020204030204" pitchFamily="34" charset="0"/>
                <a:ea typeface="Calibri" panose="020F0502020204030204" pitchFamily="34" charset="0"/>
              </a:rPr>
              <a:t>Circwaste</a:t>
            </a:r>
            <a:r>
              <a:rPr lang="fi-FI" sz="600" dirty="0">
                <a:solidFill>
                  <a:schemeClr val="tx1"/>
                </a:solidFill>
                <a:effectLst/>
                <a:latin typeface="Calibri" panose="020F0502020204030204" pitchFamily="34" charset="0"/>
                <a:ea typeface="Calibri" panose="020F0502020204030204" pitchFamily="34" charset="0"/>
              </a:rPr>
              <a:t>-hanke saa EU:lta rahoitusta, jolla hankkeen materiaalit on tuotettu. Materiaaleissa esitetty sisältö edustaa kuitenkin ainoastaan hankkeen omia näkemyksiä, joista EU:n komissio ei ole vastuussa.</a:t>
            </a:r>
          </a:p>
        </p:txBody>
      </p:sp>
    </p:spTree>
    <p:extLst>
      <p:ext uri="{BB962C8B-B14F-4D97-AF65-F5344CB8AC3E}">
        <p14:creationId xmlns:p14="http://schemas.microsoft.com/office/powerpoint/2010/main" val="417107894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_kuva+otsikkopallot">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18559"/>
            <a:ext cx="9144000" cy="724941"/>
          </a:xfrm>
          <a:prstGeom prst="rect">
            <a:avLst/>
          </a:prstGeom>
        </p:spPr>
      </p:pic>
      <p:sp>
        <p:nvSpPr>
          <p:cNvPr id="6" name="Sisällön paikkamerkki 3"/>
          <p:cNvSpPr>
            <a:spLocks noGrp="1"/>
          </p:cNvSpPr>
          <p:nvPr>
            <p:ph sz="half" idx="13" hasCustomPrompt="1"/>
          </p:nvPr>
        </p:nvSpPr>
        <p:spPr>
          <a:xfrm>
            <a:off x="0" y="-1"/>
            <a:ext cx="9144000" cy="4418559"/>
          </a:xfrm>
        </p:spPr>
        <p:txBody>
          <a:bodyPr anchor="t" anchorCtr="0">
            <a:noAutofit/>
          </a:bodyPr>
          <a:lstStyle>
            <a:lvl1pPr marL="0" indent="0" algn="l">
              <a:spcBef>
                <a:spcPts val="0"/>
              </a:spcBef>
              <a:buNone/>
              <a:defRPr sz="1600" b="0" i="1" baseline="0">
                <a:solidFill>
                  <a:srgbClr val="FF0000"/>
                </a:solidFill>
              </a:defRPr>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a:t>Lisää kansikuva napsauttamalla kuvaketta. </a:t>
            </a:r>
            <a:br>
              <a:rPr lang="fi-FI" dirty="0"/>
            </a:br>
            <a:r>
              <a:rPr lang="fi-FI" dirty="0"/>
              <a:t>Vie kuva taakse. Lisää teemapallokuvat tekstien alle. </a:t>
            </a:r>
          </a:p>
        </p:txBody>
      </p:sp>
      <p:sp>
        <p:nvSpPr>
          <p:cNvPr id="10" name="Otsikko 1"/>
          <p:cNvSpPr>
            <a:spLocks noGrp="1"/>
          </p:cNvSpPr>
          <p:nvPr>
            <p:ph type="ctrTitle" hasCustomPrompt="1"/>
          </p:nvPr>
        </p:nvSpPr>
        <p:spPr>
          <a:xfrm>
            <a:off x="3901858" y="-1"/>
            <a:ext cx="4772415" cy="2549048"/>
          </a:xfrm>
        </p:spPr>
        <p:txBody>
          <a:bodyPr lIns="0" tIns="0" rIns="0" bIns="0" anchor="ctr" anchorCtr="0">
            <a:noAutofit/>
          </a:bodyPr>
          <a:lstStyle>
            <a:lvl1pPr algn="ctr">
              <a:lnSpc>
                <a:spcPts val="3400"/>
              </a:lnSpc>
              <a:defRPr sz="3000" baseline="0">
                <a:solidFill>
                  <a:schemeClr val="bg1"/>
                </a:solidFill>
              </a:defRPr>
            </a:lvl1pPr>
          </a:lstStyle>
          <a:p>
            <a:r>
              <a:rPr lang="fi-FI" dirty="0"/>
              <a:t>Otsikko yhdelle </a:t>
            </a:r>
            <a:br>
              <a:rPr lang="fi-FI" dirty="0"/>
            </a:br>
            <a:r>
              <a:rPr lang="fi-FI" dirty="0"/>
              <a:t>- kahdelle </a:t>
            </a:r>
            <a:br>
              <a:rPr lang="fi-FI" dirty="0"/>
            </a:br>
            <a:r>
              <a:rPr lang="fi-FI" dirty="0"/>
              <a:t>-  kolmelle, tai </a:t>
            </a:r>
            <a:br>
              <a:rPr lang="fi-FI" dirty="0"/>
            </a:br>
            <a:r>
              <a:rPr lang="fi-FI" dirty="0"/>
              <a:t>jopa neljälle riville</a:t>
            </a:r>
          </a:p>
        </p:txBody>
      </p:sp>
      <p:sp>
        <p:nvSpPr>
          <p:cNvPr id="11" name="Alaotsikko 2"/>
          <p:cNvSpPr>
            <a:spLocks noGrp="1"/>
          </p:cNvSpPr>
          <p:nvPr>
            <p:ph type="subTitle" idx="1" hasCustomPrompt="1"/>
          </p:nvPr>
        </p:nvSpPr>
        <p:spPr>
          <a:xfrm>
            <a:off x="6629019" y="3106454"/>
            <a:ext cx="2561573" cy="1847590"/>
          </a:xfrm>
        </p:spPr>
        <p:txBody>
          <a:bodyPr lIns="0" tIns="0" rIns="0" bIns="0" anchor="ctr" anchorCtr="0">
            <a:normAutofit/>
          </a:bodyPr>
          <a:lstStyle>
            <a:lvl1pPr marL="0" indent="0" algn="ctr">
              <a:lnSpc>
                <a:spcPts val="1600"/>
              </a:lnSpc>
              <a:spcBef>
                <a:spcPts val="600"/>
              </a:spcBef>
              <a:buNone/>
              <a:defRPr sz="1400" b="0" baseline="0">
                <a:solidFill>
                  <a:schemeClr val="bg1"/>
                </a:solidFill>
                <a:latin typeface="Arial Rounded MT Bold" panose="020F07040305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Esityksen pitäjä</a:t>
            </a:r>
          </a:p>
          <a:p>
            <a:r>
              <a:rPr lang="fi-FI" dirty="0"/>
              <a:t>Organisaatio</a:t>
            </a:r>
          </a:p>
          <a:p>
            <a:r>
              <a:rPr lang="fi-FI" dirty="0"/>
              <a:t>Tilaisuus &amp; päivämäärä</a:t>
            </a:r>
          </a:p>
        </p:txBody>
      </p:sp>
      <p:sp>
        <p:nvSpPr>
          <p:cNvPr id="8"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4.10.2021</a:t>
            </a:fld>
            <a:endParaRPr lang="fi-FI" dirty="0"/>
          </a:p>
        </p:txBody>
      </p:sp>
      <p:sp>
        <p:nvSpPr>
          <p:cNvPr id="9"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
        <p:nvSpPr>
          <p:cNvPr id="13"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Tree>
    <p:extLst>
      <p:ext uri="{BB962C8B-B14F-4D97-AF65-F5344CB8AC3E}">
        <p14:creationId xmlns:p14="http://schemas.microsoft.com/office/powerpoint/2010/main" val="356495592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HOsivu_ISO_tumma">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10" y="0"/>
            <a:ext cx="9141288" cy="5143498"/>
          </a:xfrm>
          <a:prstGeom prst="rect">
            <a:avLst/>
          </a:prstGeom>
        </p:spPr>
      </p:pic>
      <p:sp>
        <p:nvSpPr>
          <p:cNvPr id="10" name="Otsikko 1"/>
          <p:cNvSpPr>
            <a:spLocks noGrp="1"/>
          </p:cNvSpPr>
          <p:nvPr>
            <p:ph type="ctrTitle" hasCustomPrompt="1"/>
          </p:nvPr>
        </p:nvSpPr>
        <p:spPr>
          <a:xfrm>
            <a:off x="4054053" y="1083500"/>
            <a:ext cx="4476170" cy="3068877"/>
          </a:xfrm>
        </p:spPr>
        <p:txBody>
          <a:bodyPr lIns="0" tIns="0" rIns="0" bIns="0" anchor="t" anchorCtr="0">
            <a:noAutofit/>
          </a:bodyPr>
          <a:lstStyle>
            <a:lvl1pPr algn="r">
              <a:lnSpc>
                <a:spcPts val="3400"/>
              </a:lnSpc>
              <a:defRPr sz="3000" baseline="0">
                <a:solidFill>
                  <a:schemeClr val="bg1"/>
                </a:solidFill>
              </a:defRPr>
            </a:lvl1pPr>
          </a:lstStyle>
          <a:p>
            <a:r>
              <a:rPr lang="fi-FI" dirty="0"/>
              <a:t>Väliotsikko / </a:t>
            </a:r>
            <a:br>
              <a:rPr lang="fi-FI" dirty="0"/>
            </a:br>
            <a:r>
              <a:rPr lang="fi-FI" dirty="0" err="1"/>
              <a:t>tekstiäläys</a:t>
            </a:r>
            <a:r>
              <a:rPr lang="fi-FI" dirty="0"/>
              <a:t> /</a:t>
            </a:r>
            <a:br>
              <a:rPr lang="fi-FI" dirty="0"/>
            </a:br>
            <a:r>
              <a:rPr lang="fi-FI" dirty="0"/>
              <a:t>lainaus tms. hengähdystauko</a:t>
            </a:r>
          </a:p>
        </p:txBody>
      </p:sp>
      <p:sp>
        <p:nvSpPr>
          <p:cNvPr id="12"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4.10.2021</a:t>
            </a:fld>
            <a:endParaRPr lang="fi-FI" dirty="0"/>
          </a:p>
        </p:txBody>
      </p:sp>
      <p:sp>
        <p:nvSpPr>
          <p:cNvPr id="13"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
        <p:nvSpPr>
          <p:cNvPr id="14"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Tree>
    <p:extLst>
      <p:ext uri="{BB962C8B-B14F-4D97-AF65-F5344CB8AC3E}">
        <p14:creationId xmlns:p14="http://schemas.microsoft.com/office/powerpoint/2010/main" val="348906318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HOsivu_ISO_valkea">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0"/>
            <a:ext cx="9141290" cy="5143499"/>
          </a:xfrm>
          <a:prstGeom prst="rect">
            <a:avLst/>
          </a:prstGeom>
        </p:spPr>
      </p:pic>
      <p:sp>
        <p:nvSpPr>
          <p:cNvPr id="2" name="Otsikko 1"/>
          <p:cNvSpPr>
            <a:spLocks noGrp="1"/>
          </p:cNvSpPr>
          <p:nvPr>
            <p:ph type="ctrTitle" hasCustomPrompt="1"/>
          </p:nvPr>
        </p:nvSpPr>
        <p:spPr>
          <a:xfrm>
            <a:off x="4054053" y="1083500"/>
            <a:ext cx="4476170" cy="3068877"/>
          </a:xfrm>
        </p:spPr>
        <p:txBody>
          <a:bodyPr lIns="0" tIns="0" rIns="0" bIns="0" anchor="t" anchorCtr="0">
            <a:noAutofit/>
          </a:bodyPr>
          <a:lstStyle>
            <a:lvl1pPr algn="r">
              <a:lnSpc>
                <a:spcPts val="3400"/>
              </a:lnSpc>
              <a:defRPr sz="3000" baseline="0">
                <a:solidFill>
                  <a:schemeClr val="tx2"/>
                </a:solidFill>
              </a:defRPr>
            </a:lvl1pPr>
          </a:lstStyle>
          <a:p>
            <a:r>
              <a:rPr lang="fi-FI" dirty="0"/>
              <a:t>Väliotsikko / </a:t>
            </a:r>
            <a:br>
              <a:rPr lang="fi-FI" dirty="0"/>
            </a:br>
            <a:r>
              <a:rPr lang="fi-FI" dirty="0" err="1"/>
              <a:t>tekstiäläys</a:t>
            </a:r>
            <a:r>
              <a:rPr lang="fi-FI" dirty="0"/>
              <a:t> /</a:t>
            </a:r>
            <a:br>
              <a:rPr lang="fi-FI" dirty="0"/>
            </a:br>
            <a:r>
              <a:rPr lang="fi-FI" dirty="0"/>
              <a:t>lainaus tms. hengähdystauko</a:t>
            </a:r>
          </a:p>
        </p:txBody>
      </p:sp>
      <p:sp>
        <p:nvSpPr>
          <p:cNvPr id="8"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4.10.2021</a:t>
            </a:fld>
            <a:endParaRPr lang="fi-FI" dirty="0"/>
          </a:p>
        </p:txBody>
      </p:sp>
      <p:sp>
        <p:nvSpPr>
          <p:cNvPr id="13"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
        <p:nvSpPr>
          <p:cNvPr id="14"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Tree>
    <p:extLst>
      <p:ext uri="{BB962C8B-B14F-4D97-AF65-F5344CB8AC3E}">
        <p14:creationId xmlns:p14="http://schemas.microsoft.com/office/powerpoint/2010/main" val="222177178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HOsivu_ISO_turkoosi">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0"/>
            <a:ext cx="9141290" cy="5143498"/>
          </a:xfrm>
          <a:prstGeom prst="rect">
            <a:avLst/>
          </a:prstGeom>
        </p:spPr>
      </p:pic>
      <p:sp>
        <p:nvSpPr>
          <p:cNvPr id="10" name="Otsikko 1"/>
          <p:cNvSpPr>
            <a:spLocks noGrp="1"/>
          </p:cNvSpPr>
          <p:nvPr>
            <p:ph type="ctrTitle" hasCustomPrompt="1"/>
          </p:nvPr>
        </p:nvSpPr>
        <p:spPr>
          <a:xfrm>
            <a:off x="4054053" y="1083500"/>
            <a:ext cx="4476170" cy="3068877"/>
          </a:xfrm>
        </p:spPr>
        <p:txBody>
          <a:bodyPr lIns="0" tIns="0" rIns="0" bIns="0" anchor="t" anchorCtr="0">
            <a:noAutofit/>
          </a:bodyPr>
          <a:lstStyle>
            <a:lvl1pPr algn="r">
              <a:lnSpc>
                <a:spcPts val="3400"/>
              </a:lnSpc>
              <a:defRPr sz="3000" baseline="0">
                <a:solidFill>
                  <a:schemeClr val="bg1"/>
                </a:solidFill>
              </a:defRPr>
            </a:lvl1pPr>
          </a:lstStyle>
          <a:p>
            <a:r>
              <a:rPr lang="fi-FI" dirty="0"/>
              <a:t>Väliotsikko / </a:t>
            </a:r>
            <a:br>
              <a:rPr lang="fi-FI" dirty="0"/>
            </a:br>
            <a:r>
              <a:rPr lang="fi-FI" dirty="0" err="1"/>
              <a:t>tekstiäläys</a:t>
            </a:r>
            <a:r>
              <a:rPr lang="fi-FI" dirty="0"/>
              <a:t> /</a:t>
            </a:r>
            <a:br>
              <a:rPr lang="fi-FI" dirty="0"/>
            </a:br>
            <a:r>
              <a:rPr lang="fi-FI" dirty="0"/>
              <a:t>lainaus tms. hengähdystauko</a:t>
            </a:r>
          </a:p>
        </p:txBody>
      </p:sp>
      <p:sp>
        <p:nvSpPr>
          <p:cNvPr id="8"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4.10.2021</a:t>
            </a:fld>
            <a:endParaRPr lang="fi-FI" dirty="0"/>
          </a:p>
        </p:txBody>
      </p:sp>
      <p:sp>
        <p:nvSpPr>
          <p:cNvPr id="13"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
        <p:nvSpPr>
          <p:cNvPr id="14"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Tree>
    <p:extLst>
      <p:ext uri="{BB962C8B-B14F-4D97-AF65-F5344CB8AC3E}">
        <p14:creationId xmlns:p14="http://schemas.microsoft.com/office/powerpoint/2010/main" val="176566332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VAsivu_tekstitön">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18559"/>
            <a:ext cx="9144000" cy="724941"/>
          </a:xfrm>
          <a:prstGeom prst="rect">
            <a:avLst/>
          </a:prstGeom>
        </p:spPr>
      </p:pic>
      <p:sp>
        <p:nvSpPr>
          <p:cNvPr id="6" name="Sisällön paikkamerkki 3"/>
          <p:cNvSpPr>
            <a:spLocks noGrp="1"/>
          </p:cNvSpPr>
          <p:nvPr>
            <p:ph sz="half" idx="13" hasCustomPrompt="1"/>
          </p:nvPr>
        </p:nvSpPr>
        <p:spPr>
          <a:xfrm>
            <a:off x="0" y="-1"/>
            <a:ext cx="9144000" cy="4418559"/>
          </a:xfrm>
        </p:spPr>
        <p:txBody>
          <a:bodyPr anchor="ctr" anchorCtr="0">
            <a:noAutofit/>
          </a:bodyPr>
          <a:lstStyle>
            <a:lvl1pPr marL="0" indent="0" algn="ctr">
              <a:spcBef>
                <a:spcPts val="0"/>
              </a:spcBef>
              <a:buNone/>
              <a:defRPr sz="1600" b="0" i="1" baseline="0">
                <a:solidFill>
                  <a:srgbClr val="FF0000"/>
                </a:solidFill>
              </a:defRPr>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a:t>Lisää kuva (tai taulukko, </a:t>
            </a:r>
            <a:r>
              <a:rPr lang="fi-FI" dirty="0" err="1"/>
              <a:t>graafi</a:t>
            </a:r>
            <a:r>
              <a:rPr lang="fi-FI" dirty="0"/>
              <a:t> tms.) napsauttamalla kuvaketta.</a:t>
            </a:r>
          </a:p>
        </p:txBody>
      </p:sp>
      <p:sp>
        <p:nvSpPr>
          <p:cNvPr id="8"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4.10.2021</a:t>
            </a:fld>
            <a:endParaRPr lang="fi-FI" dirty="0"/>
          </a:p>
        </p:txBody>
      </p:sp>
      <p:sp>
        <p:nvSpPr>
          <p:cNvPr id="12"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
        <p:nvSpPr>
          <p:cNvPr id="13"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Tree>
    <p:extLst>
      <p:ext uri="{BB962C8B-B14F-4D97-AF65-F5344CB8AC3E}">
        <p14:creationId xmlns:p14="http://schemas.microsoft.com/office/powerpoint/2010/main" val="425088742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Isivu_vaalea">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0" cy="5143499"/>
          </a:xfrm>
          <a:prstGeom prst="rect">
            <a:avLst/>
          </a:prstGeom>
        </p:spPr>
      </p:pic>
      <p:sp>
        <p:nvSpPr>
          <p:cNvPr id="16" name="Tekstin paikkamerkki 10"/>
          <p:cNvSpPr>
            <a:spLocks noGrp="1"/>
          </p:cNvSpPr>
          <p:nvPr>
            <p:ph type="body" sz="quarter" idx="14" hasCustomPrompt="1"/>
          </p:nvPr>
        </p:nvSpPr>
        <p:spPr>
          <a:xfrm>
            <a:off x="925513" y="1243081"/>
            <a:ext cx="7854950" cy="594122"/>
          </a:xfrm>
        </p:spPr>
        <p:txBody>
          <a:bodyPr lIns="0" tIns="0" rIns="0" bIns="0"/>
          <a:lstStyle>
            <a:lvl1pPr marL="0" indent="0">
              <a:lnSpc>
                <a:spcPct val="100000"/>
              </a:lnSpc>
              <a:spcBef>
                <a:spcPts val="0"/>
              </a:spcBef>
              <a:buNone/>
              <a:defRPr sz="1800" b="0">
                <a:solidFill>
                  <a:schemeClr val="accent2"/>
                </a:solidFill>
                <a:latin typeface="Arial Rounded MT Bold" panose="020F0704030504030204" pitchFamily="34" charset="0"/>
              </a:defRPr>
            </a:lvl1pPr>
          </a:lstStyle>
          <a:p>
            <a:pPr lvl="0"/>
            <a:r>
              <a:rPr lang="fi-FI" dirty="0"/>
              <a:t>Alaotsikko tai ingressi: </a:t>
            </a:r>
            <a:r>
              <a:rPr lang="fi-FI" dirty="0" err="1"/>
              <a:t>Arial</a:t>
            </a:r>
            <a:r>
              <a:rPr lang="fi-FI" dirty="0"/>
              <a:t> </a:t>
            </a:r>
            <a:r>
              <a:rPr lang="fi-FI" dirty="0" err="1"/>
              <a:t>Rounded</a:t>
            </a:r>
            <a:r>
              <a:rPr lang="fi-FI" dirty="0"/>
              <a:t> MT </a:t>
            </a:r>
            <a:r>
              <a:rPr lang="fi-FI" dirty="0" err="1"/>
              <a:t>Bold</a:t>
            </a:r>
            <a:br>
              <a:rPr lang="fi-FI" dirty="0"/>
            </a:br>
            <a:r>
              <a:rPr lang="fi-FI" dirty="0"/>
              <a:t>pistekoko 18, riviväli 1, väri </a:t>
            </a:r>
            <a:r>
              <a:rPr lang="fi-FI" dirty="0" err="1"/>
              <a:t>cw-meri</a:t>
            </a:r>
            <a:endParaRPr lang="fi-FI" dirty="0"/>
          </a:p>
        </p:txBody>
      </p:sp>
      <p:sp>
        <p:nvSpPr>
          <p:cNvPr id="17" name="Otsikko 1"/>
          <p:cNvSpPr>
            <a:spLocks noGrp="1"/>
          </p:cNvSpPr>
          <p:nvPr>
            <p:ph type="title" hasCustomPrompt="1"/>
          </p:nvPr>
        </p:nvSpPr>
        <p:spPr>
          <a:xfrm>
            <a:off x="925513" y="340251"/>
            <a:ext cx="7866062" cy="696784"/>
          </a:xfrm>
        </p:spPr>
        <p:txBody>
          <a:bodyPr/>
          <a:lstStyle>
            <a:lvl1pPr>
              <a:lnSpc>
                <a:spcPts val="3200"/>
              </a:lnSpc>
              <a:defRPr sz="3000" baseline="0"/>
            </a:lvl1pPr>
          </a:lstStyle>
          <a:p>
            <a:r>
              <a:rPr lang="fi-FI" dirty="0"/>
              <a:t>Otsikko: </a:t>
            </a:r>
            <a:r>
              <a:rPr lang="fi-FI" dirty="0" err="1"/>
              <a:t>Arial</a:t>
            </a:r>
            <a:r>
              <a:rPr lang="fi-FI" dirty="0"/>
              <a:t> </a:t>
            </a:r>
            <a:r>
              <a:rPr lang="fi-FI" dirty="0" err="1"/>
              <a:t>Rounded</a:t>
            </a:r>
            <a:r>
              <a:rPr lang="fi-FI" dirty="0"/>
              <a:t> MT </a:t>
            </a:r>
            <a:r>
              <a:rPr lang="fi-FI" dirty="0" err="1"/>
              <a:t>Bold</a:t>
            </a:r>
            <a:br>
              <a:rPr lang="fi-FI" dirty="0"/>
            </a:br>
            <a:r>
              <a:rPr lang="fi-FI" dirty="0"/>
              <a:t>pistekoko 30, riviväli 32</a:t>
            </a:r>
          </a:p>
        </p:txBody>
      </p:sp>
      <p:sp>
        <p:nvSpPr>
          <p:cNvPr id="23" name="Tekstin paikkamerkki 10"/>
          <p:cNvSpPr>
            <a:spLocks noGrp="1"/>
          </p:cNvSpPr>
          <p:nvPr>
            <p:ph type="body" sz="quarter" idx="15" hasCustomPrompt="1"/>
          </p:nvPr>
        </p:nvSpPr>
        <p:spPr>
          <a:xfrm>
            <a:off x="925513" y="1991494"/>
            <a:ext cx="7854950" cy="594122"/>
          </a:xfrm>
        </p:spPr>
        <p:txBody>
          <a:bodyPr lIns="0" tIns="0" rIns="0" bIns="0"/>
          <a:lstStyle>
            <a:lvl1pPr marL="0" marR="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1800" b="0" kern="1200" baseline="0" dirty="0" smtClean="0">
                <a:solidFill>
                  <a:schemeClr val="tx1"/>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a:pPr>
            <a:r>
              <a:rPr lang="fi-FI" dirty="0"/>
              <a:t>Leipäteksti: </a:t>
            </a:r>
            <a:r>
              <a:rPr lang="fi-FI" dirty="0" err="1"/>
              <a:t>Arial</a:t>
            </a:r>
            <a:r>
              <a:rPr lang="fi-FI" dirty="0"/>
              <a:t> 18pt, riviväli 1,0, väri musta. Leipäteksti: </a:t>
            </a:r>
            <a:r>
              <a:rPr lang="fi-FI" dirty="0" err="1"/>
              <a:t>Arial</a:t>
            </a:r>
            <a:r>
              <a:rPr lang="fi-FI" dirty="0"/>
              <a:t> 18pt, riviväli 1,0, väri musta. Leipäteksti: </a:t>
            </a:r>
            <a:r>
              <a:rPr lang="fi-FI" dirty="0" err="1"/>
              <a:t>Arial</a:t>
            </a:r>
            <a:r>
              <a:rPr lang="fi-FI" dirty="0"/>
              <a:t> 18pt, riviväli 1,0, väri musta.</a:t>
            </a:r>
          </a:p>
        </p:txBody>
      </p:sp>
      <p:sp>
        <p:nvSpPr>
          <p:cNvPr id="26" name="Tekstin paikkamerkki 10"/>
          <p:cNvSpPr>
            <a:spLocks noGrp="1"/>
          </p:cNvSpPr>
          <p:nvPr>
            <p:ph type="body" sz="quarter" idx="17" hasCustomPrompt="1"/>
          </p:nvPr>
        </p:nvSpPr>
        <p:spPr>
          <a:xfrm>
            <a:off x="925513" y="2711574"/>
            <a:ext cx="7854950" cy="1517526"/>
          </a:xfrm>
        </p:spPr>
        <p:txBody>
          <a:bodyPr lIns="0" tIns="0" rIns="0" bIns="0"/>
          <a:lstStyle>
            <a:lvl1pPr marL="360000" marR="0" indent="-180000" algn="l" defTabSz="914400" rtl="0" eaLnBrk="1" fontAlgn="auto" latinLnBrk="0" hangingPunct="1">
              <a:lnSpc>
                <a:spcPct val="100000"/>
              </a:lnSpc>
              <a:spcBef>
                <a:spcPts val="600"/>
              </a:spcBef>
              <a:spcAft>
                <a:spcPts val="0"/>
              </a:spcAft>
              <a:buClr>
                <a:schemeClr val="accent2"/>
              </a:buClr>
              <a:buSzPct val="120000"/>
              <a:buFont typeface="Arial" panose="020B0604020202020204" pitchFamily="34" charset="0"/>
              <a:buChar char="•"/>
              <a:tabLst/>
              <a:defRPr lang="fi-FI" sz="1800" b="0" kern="1200" baseline="0" dirty="0" smtClean="0">
                <a:solidFill>
                  <a:schemeClr val="tx1"/>
                </a:solidFill>
                <a:latin typeface="Arial" panose="020B0604020202020204" pitchFamily="34" charset="0"/>
                <a:ea typeface="+mn-ea"/>
                <a:cs typeface="Arial" panose="020B0604020202020204" pitchFamily="34" charset="0"/>
              </a:defRPr>
            </a:lvl1pPr>
          </a:lstStyle>
          <a:p>
            <a:pPr marL="180000" lvl="0" indent="-180000">
              <a:spcBef>
                <a:spcPts val="600"/>
              </a:spcBef>
              <a:buClr>
                <a:schemeClr val="accent2"/>
              </a:buClr>
              <a:buSzPct val="120000"/>
              <a:buFont typeface="Arial" panose="020B0604020202020204" pitchFamily="34" charset="0"/>
              <a:buChar char="•"/>
            </a:pPr>
            <a:r>
              <a:rPr lang="fi-FI" dirty="0"/>
              <a:t>Luettelo ensimmäinen taso</a:t>
            </a:r>
          </a:p>
          <a:p>
            <a:pPr marL="180000" lvl="0" indent="-180000">
              <a:spcBef>
                <a:spcPts val="600"/>
              </a:spcBef>
              <a:buClr>
                <a:schemeClr val="accent2"/>
              </a:buClr>
              <a:buSzPct val="120000"/>
              <a:buFont typeface="Arial" panose="020B0604020202020204" pitchFamily="34" charset="0"/>
              <a:buChar char="•"/>
            </a:pPr>
            <a:r>
              <a:rPr lang="fi-FI" dirty="0" err="1"/>
              <a:t>Arial</a:t>
            </a:r>
            <a:r>
              <a:rPr lang="fi-FI" dirty="0"/>
              <a:t> 18pt, riviväli 1,0, väri musta</a:t>
            </a:r>
          </a:p>
          <a:p>
            <a:pPr marL="360000" lvl="0" indent="-180000">
              <a:spcBef>
                <a:spcPts val="600"/>
              </a:spcBef>
              <a:buClr>
                <a:schemeClr val="accent2"/>
              </a:buClr>
              <a:buSzPct val="120000"/>
              <a:buFont typeface="Arial" panose="020B0604020202020204" pitchFamily="34" charset="0"/>
              <a:buChar char="•"/>
            </a:pPr>
            <a:r>
              <a:rPr lang="fi-FI" dirty="0">
                <a:solidFill>
                  <a:schemeClr val="tx1">
                    <a:lumMod val="50000"/>
                    <a:lumOff val="50000"/>
                  </a:schemeClr>
                </a:solidFill>
              </a:rPr>
              <a:t>Luettelo toinen taso</a:t>
            </a:r>
          </a:p>
          <a:p>
            <a:pPr marL="360000" lvl="0" indent="-180000">
              <a:spcBef>
                <a:spcPts val="600"/>
              </a:spcBef>
              <a:buClr>
                <a:schemeClr val="accent2"/>
              </a:buClr>
              <a:buSzPct val="120000"/>
              <a:buFont typeface="Arial" panose="020B0604020202020204" pitchFamily="34" charset="0"/>
              <a:buChar char="•"/>
            </a:pPr>
            <a:r>
              <a:rPr lang="fi-FI" dirty="0" err="1">
                <a:solidFill>
                  <a:schemeClr val="tx1">
                    <a:lumMod val="50000"/>
                    <a:lumOff val="50000"/>
                  </a:schemeClr>
                </a:solidFill>
              </a:rPr>
              <a:t>Arial</a:t>
            </a:r>
            <a:r>
              <a:rPr lang="fi-FI" dirty="0">
                <a:solidFill>
                  <a:schemeClr val="tx1">
                    <a:lumMod val="50000"/>
                    <a:lumOff val="50000"/>
                  </a:schemeClr>
                </a:solidFill>
              </a:rPr>
              <a:t> 18pt, riviväli 1,0, väri harmaa (Teksti 1, vaaleampi 50%)</a:t>
            </a:r>
          </a:p>
        </p:txBody>
      </p:sp>
      <p:sp>
        <p:nvSpPr>
          <p:cNvPr id="11"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4.10.2021</a:t>
            </a:fld>
            <a:endParaRPr lang="fi-FI" dirty="0"/>
          </a:p>
        </p:txBody>
      </p:sp>
      <p:sp>
        <p:nvSpPr>
          <p:cNvPr id="14"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
        <p:nvSpPr>
          <p:cNvPr id="15" name="Tekstin paikkamerkki 10"/>
          <p:cNvSpPr>
            <a:spLocks noGrp="1"/>
          </p:cNvSpPr>
          <p:nvPr>
            <p:ph type="body" sz="quarter" idx="18"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sivu_tumma">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0" cy="5143499"/>
          </a:xfrm>
          <a:prstGeom prst="rect">
            <a:avLst/>
          </a:prstGeom>
        </p:spPr>
      </p:pic>
      <p:sp>
        <p:nvSpPr>
          <p:cNvPr id="11" name="Tekstin paikkamerkki 10"/>
          <p:cNvSpPr>
            <a:spLocks noGrp="1"/>
          </p:cNvSpPr>
          <p:nvPr>
            <p:ph type="body" sz="quarter" idx="14" hasCustomPrompt="1"/>
          </p:nvPr>
        </p:nvSpPr>
        <p:spPr>
          <a:xfrm>
            <a:off x="915988" y="1243081"/>
            <a:ext cx="7854950" cy="594122"/>
          </a:xfrm>
        </p:spPr>
        <p:txBody>
          <a:bodyPr lIns="0" tIns="0" rIns="0" bIns="0"/>
          <a:lstStyle>
            <a:lvl1pPr marL="0" indent="0">
              <a:lnSpc>
                <a:spcPct val="100000"/>
              </a:lnSpc>
              <a:spcBef>
                <a:spcPts val="0"/>
              </a:spcBef>
              <a:buNone/>
              <a:defRPr sz="1800" b="0">
                <a:solidFill>
                  <a:schemeClr val="bg2">
                    <a:lumMod val="60000"/>
                    <a:lumOff val="40000"/>
                  </a:schemeClr>
                </a:solidFill>
                <a:latin typeface="Arial Rounded MT Bold" panose="020F0704030504030204" pitchFamily="34" charset="0"/>
              </a:defRPr>
            </a:lvl1pPr>
          </a:lstStyle>
          <a:p>
            <a:pPr lvl="0"/>
            <a:r>
              <a:rPr lang="fi-FI" dirty="0"/>
              <a:t>Alaotsikko tai ingressi: </a:t>
            </a:r>
            <a:r>
              <a:rPr lang="fi-FI" dirty="0" err="1"/>
              <a:t>Arial</a:t>
            </a:r>
            <a:r>
              <a:rPr lang="fi-FI" dirty="0"/>
              <a:t> </a:t>
            </a:r>
            <a:r>
              <a:rPr lang="fi-FI" dirty="0" err="1"/>
              <a:t>Rounded</a:t>
            </a:r>
            <a:r>
              <a:rPr lang="fi-FI" dirty="0"/>
              <a:t> MT </a:t>
            </a:r>
            <a:r>
              <a:rPr lang="fi-FI" dirty="0" err="1"/>
              <a:t>Bold</a:t>
            </a:r>
            <a:br>
              <a:rPr lang="fi-FI" dirty="0"/>
            </a:br>
            <a:r>
              <a:rPr lang="fi-FI" dirty="0"/>
              <a:t>pistekoko 18, riviväli 1</a:t>
            </a:r>
          </a:p>
        </p:txBody>
      </p:sp>
      <p:sp>
        <p:nvSpPr>
          <p:cNvPr id="12" name="Otsikko 1"/>
          <p:cNvSpPr>
            <a:spLocks noGrp="1"/>
          </p:cNvSpPr>
          <p:nvPr>
            <p:ph type="title" hasCustomPrompt="1"/>
          </p:nvPr>
        </p:nvSpPr>
        <p:spPr>
          <a:xfrm>
            <a:off x="915988" y="340251"/>
            <a:ext cx="7866062" cy="696784"/>
          </a:xfrm>
        </p:spPr>
        <p:txBody>
          <a:bodyPr/>
          <a:lstStyle>
            <a:lvl1pPr>
              <a:lnSpc>
                <a:spcPts val="3200"/>
              </a:lnSpc>
              <a:defRPr sz="3000" baseline="0">
                <a:solidFill>
                  <a:schemeClr val="bg2"/>
                </a:solidFill>
              </a:defRPr>
            </a:lvl1pPr>
          </a:lstStyle>
          <a:p>
            <a:r>
              <a:rPr lang="fi-FI" dirty="0"/>
              <a:t>Otsikko: </a:t>
            </a:r>
            <a:r>
              <a:rPr lang="fi-FI" dirty="0" err="1"/>
              <a:t>Arial</a:t>
            </a:r>
            <a:r>
              <a:rPr lang="fi-FI" dirty="0"/>
              <a:t> </a:t>
            </a:r>
            <a:r>
              <a:rPr lang="fi-FI" dirty="0" err="1"/>
              <a:t>Rounded</a:t>
            </a:r>
            <a:r>
              <a:rPr lang="fi-FI" dirty="0"/>
              <a:t> MT </a:t>
            </a:r>
            <a:r>
              <a:rPr lang="fi-FI" dirty="0" err="1"/>
              <a:t>Bold</a:t>
            </a:r>
            <a:br>
              <a:rPr lang="fi-FI" dirty="0"/>
            </a:br>
            <a:r>
              <a:rPr lang="fi-FI" dirty="0"/>
              <a:t>pistekoko 30, riviväli 32</a:t>
            </a:r>
          </a:p>
        </p:txBody>
      </p:sp>
      <p:sp>
        <p:nvSpPr>
          <p:cNvPr id="13" name="Tekstin paikkamerkki 10"/>
          <p:cNvSpPr>
            <a:spLocks noGrp="1"/>
          </p:cNvSpPr>
          <p:nvPr>
            <p:ph type="body" sz="quarter" idx="15" hasCustomPrompt="1"/>
          </p:nvPr>
        </p:nvSpPr>
        <p:spPr>
          <a:xfrm>
            <a:off x="915988" y="2025958"/>
            <a:ext cx="7854950" cy="594122"/>
          </a:xfrm>
        </p:spPr>
        <p:txBody>
          <a:bodyPr lIns="0" tIns="0" rIns="0" bIns="0"/>
          <a:lstStyle>
            <a:lvl1pPr marL="0" marR="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sz="1800" b="0" baseline="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a:pPr>
            <a:r>
              <a:rPr lang="fi-FI" dirty="0"/>
              <a:t>Leipäteksti: </a:t>
            </a:r>
            <a:r>
              <a:rPr lang="fi-FI" dirty="0" err="1"/>
              <a:t>Arial</a:t>
            </a:r>
            <a:r>
              <a:rPr lang="fi-FI" dirty="0"/>
              <a:t> 18pt, riviväli 1,0, väri musta. Leipäteksti: </a:t>
            </a:r>
            <a:r>
              <a:rPr lang="fi-FI" dirty="0" err="1"/>
              <a:t>Arial</a:t>
            </a:r>
            <a:r>
              <a:rPr lang="fi-FI" dirty="0"/>
              <a:t> 18pt, riviväli 1,0, väri musta. Leipäteksti: </a:t>
            </a:r>
            <a:r>
              <a:rPr lang="fi-FI" dirty="0" err="1"/>
              <a:t>Arial</a:t>
            </a:r>
            <a:r>
              <a:rPr lang="fi-FI" dirty="0"/>
              <a:t> 18pt, riviväli 1,0, väri musta.</a:t>
            </a:r>
          </a:p>
        </p:txBody>
      </p:sp>
      <p:sp>
        <p:nvSpPr>
          <p:cNvPr id="15" name="Tekstin paikkamerkki 10"/>
          <p:cNvSpPr>
            <a:spLocks noGrp="1"/>
          </p:cNvSpPr>
          <p:nvPr>
            <p:ph type="body" sz="quarter" idx="16" hasCustomPrompt="1"/>
          </p:nvPr>
        </p:nvSpPr>
        <p:spPr>
          <a:xfrm>
            <a:off x="915988" y="2783581"/>
            <a:ext cx="7854950" cy="1378843"/>
          </a:xfrm>
        </p:spPr>
        <p:txBody>
          <a:bodyPr lIns="0" tIns="0" rIns="0" bIns="0"/>
          <a:lstStyle>
            <a:lvl1pPr marL="360000" marR="0" indent="-180000" algn="l" defTabSz="914400" rtl="0" eaLnBrk="1" fontAlgn="auto" latinLnBrk="0" hangingPunct="1">
              <a:lnSpc>
                <a:spcPct val="100000"/>
              </a:lnSpc>
              <a:spcBef>
                <a:spcPts val="600"/>
              </a:spcBef>
              <a:spcAft>
                <a:spcPts val="0"/>
              </a:spcAft>
              <a:buClr>
                <a:schemeClr val="accent2"/>
              </a:buClr>
              <a:buSzPct val="120000"/>
              <a:buFont typeface="Arial" panose="020B0604020202020204" pitchFamily="34" charset="0"/>
              <a:buChar char="•"/>
              <a:tabLst/>
              <a:defRPr sz="1800" b="0" baseline="0">
                <a:solidFill>
                  <a:schemeClr val="bg1"/>
                </a:solidFill>
                <a:latin typeface="Arial" panose="020B0604020202020204" pitchFamily="34" charset="0"/>
                <a:cs typeface="Arial" panose="020B0604020202020204" pitchFamily="34" charset="0"/>
              </a:defRPr>
            </a:lvl1pPr>
          </a:lstStyle>
          <a:p>
            <a:pPr marL="180000" lvl="0" indent="-180000">
              <a:spcBef>
                <a:spcPts val="600"/>
              </a:spcBef>
              <a:buClr>
                <a:schemeClr val="accent2"/>
              </a:buClr>
              <a:buSzPct val="120000"/>
              <a:buFont typeface="Arial" panose="020B0604020202020204" pitchFamily="34" charset="0"/>
              <a:buChar char="•"/>
            </a:pPr>
            <a:r>
              <a:rPr lang="fi-FI" dirty="0">
                <a:solidFill>
                  <a:schemeClr val="bg1"/>
                </a:solidFill>
              </a:rPr>
              <a:t>Luettelo ensimmäinen taso</a:t>
            </a:r>
          </a:p>
          <a:p>
            <a:pPr marL="180000" lvl="0" indent="-180000">
              <a:spcBef>
                <a:spcPts val="600"/>
              </a:spcBef>
              <a:buClr>
                <a:schemeClr val="accent2"/>
              </a:buClr>
              <a:buSzPct val="120000"/>
              <a:buFont typeface="Arial" panose="020B0604020202020204" pitchFamily="34" charset="0"/>
              <a:buChar char="•"/>
            </a:pPr>
            <a:r>
              <a:rPr lang="fi-FI" dirty="0" err="1">
                <a:solidFill>
                  <a:schemeClr val="bg1"/>
                </a:solidFill>
              </a:rPr>
              <a:t>Arial</a:t>
            </a:r>
            <a:r>
              <a:rPr lang="fi-FI" dirty="0">
                <a:solidFill>
                  <a:schemeClr val="bg1"/>
                </a:solidFill>
              </a:rPr>
              <a:t> 18pt, riviväli 1,0, väri musta</a:t>
            </a:r>
          </a:p>
          <a:p>
            <a:pPr marL="360000" lvl="0" indent="-180000">
              <a:spcBef>
                <a:spcPts val="600"/>
              </a:spcBef>
              <a:buClr>
                <a:schemeClr val="accent2"/>
              </a:buClr>
              <a:buSzPct val="120000"/>
              <a:buFont typeface="Arial" panose="020B0604020202020204" pitchFamily="34" charset="0"/>
              <a:buChar char="•"/>
            </a:pPr>
            <a:r>
              <a:rPr lang="fi-FI" dirty="0">
                <a:solidFill>
                  <a:schemeClr val="bg1">
                    <a:lumMod val="75000"/>
                  </a:schemeClr>
                </a:solidFill>
              </a:rPr>
              <a:t>Luettelo toinen taso</a:t>
            </a:r>
          </a:p>
          <a:p>
            <a:pPr marL="360000" lvl="0" indent="-180000">
              <a:spcBef>
                <a:spcPts val="600"/>
              </a:spcBef>
              <a:buClr>
                <a:schemeClr val="accent2"/>
              </a:buClr>
              <a:buSzPct val="120000"/>
              <a:buFont typeface="Arial" panose="020B0604020202020204" pitchFamily="34" charset="0"/>
              <a:buChar char="•"/>
            </a:pPr>
            <a:r>
              <a:rPr lang="fi-FI" dirty="0" err="1">
                <a:solidFill>
                  <a:schemeClr val="bg1">
                    <a:lumMod val="75000"/>
                  </a:schemeClr>
                </a:solidFill>
              </a:rPr>
              <a:t>Arial</a:t>
            </a:r>
            <a:r>
              <a:rPr lang="fi-FI" dirty="0">
                <a:solidFill>
                  <a:schemeClr val="bg1">
                    <a:lumMod val="75000"/>
                  </a:schemeClr>
                </a:solidFill>
              </a:rPr>
              <a:t> 18pt, riviväli 1,0, väri harmaa (Teksti 1, vaaleampi 35%)</a:t>
            </a:r>
          </a:p>
        </p:txBody>
      </p:sp>
      <p:sp>
        <p:nvSpPr>
          <p:cNvPr id="10"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4.10.2021</a:t>
            </a:fld>
            <a:endParaRPr lang="fi-FI" dirty="0"/>
          </a:p>
        </p:txBody>
      </p:sp>
      <p:sp>
        <p:nvSpPr>
          <p:cNvPr id="14" name="Tekstin paikkamerkki 10"/>
          <p:cNvSpPr>
            <a:spLocks noGrp="1"/>
          </p:cNvSpPr>
          <p:nvPr>
            <p:ph type="body" sz="quarter" idx="17"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
        <p:nvSpPr>
          <p:cNvPr id="18"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Tree>
    <p:extLst>
      <p:ext uri="{BB962C8B-B14F-4D97-AF65-F5344CB8AC3E}">
        <p14:creationId xmlns:p14="http://schemas.microsoft.com/office/powerpoint/2010/main" val="281801998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I+kuva+kulma">
    <p:spTree>
      <p:nvGrpSpPr>
        <p:cNvPr id="1" name=""/>
        <p:cNvGrpSpPr/>
        <p:nvPr/>
      </p:nvGrpSpPr>
      <p:grpSpPr>
        <a:xfrm>
          <a:off x="0" y="0"/>
          <a:ext cx="0" cy="0"/>
          <a:chOff x="0" y="0"/>
          <a:chExt cx="0" cy="0"/>
        </a:xfrm>
      </p:grpSpPr>
      <p:pic>
        <p:nvPicPr>
          <p:cNvPr id="12" name="Kuva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0" cy="5143499"/>
          </a:xfrm>
          <a:prstGeom prst="rect">
            <a:avLst/>
          </a:prstGeom>
        </p:spPr>
      </p:pic>
      <p:sp>
        <p:nvSpPr>
          <p:cNvPr id="13" name="Sisällön paikkamerkki 2"/>
          <p:cNvSpPr>
            <a:spLocks noGrp="1"/>
          </p:cNvSpPr>
          <p:nvPr>
            <p:ph sz="half" idx="1" hasCustomPrompt="1"/>
          </p:nvPr>
        </p:nvSpPr>
        <p:spPr>
          <a:xfrm>
            <a:off x="3898800" y="1046560"/>
            <a:ext cx="3247299" cy="3257153"/>
          </a:xfrm>
        </p:spPr>
        <p:txBody>
          <a:bodyPr>
            <a:noAutofit/>
          </a:bodyPr>
          <a:lstStyle>
            <a:lvl1pPr marL="0" indent="0">
              <a:spcBef>
                <a:spcPts val="0"/>
              </a:spcBef>
              <a:buNone/>
              <a:defRPr sz="1600" i="1" baseline="0">
                <a:solidFill>
                  <a:srgbClr val="FF0000"/>
                </a:solidFill>
              </a:defRPr>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dirty="0"/>
              <a:t>Lisää </a:t>
            </a:r>
            <a:r>
              <a:rPr lang="fi-FI" dirty="0" err="1"/>
              <a:t>taulukko/graafi/kaavio</a:t>
            </a:r>
            <a:r>
              <a:rPr lang="fi-FI" dirty="0"/>
              <a:t> </a:t>
            </a:r>
            <a:br>
              <a:rPr lang="fi-FI" dirty="0"/>
            </a:br>
            <a:r>
              <a:rPr lang="fi-FI" dirty="0"/>
              <a:t>napsauttamalla kuvaketta.</a:t>
            </a:r>
          </a:p>
        </p:txBody>
      </p:sp>
      <p:sp>
        <p:nvSpPr>
          <p:cNvPr id="14" name="Otsikko 1"/>
          <p:cNvSpPr>
            <a:spLocks noGrp="1"/>
          </p:cNvSpPr>
          <p:nvPr>
            <p:ph type="title" hasCustomPrompt="1"/>
          </p:nvPr>
        </p:nvSpPr>
        <p:spPr>
          <a:xfrm>
            <a:off x="925513" y="349776"/>
            <a:ext cx="7866062" cy="696784"/>
          </a:xfrm>
        </p:spPr>
        <p:txBody>
          <a:bodyPr/>
          <a:lstStyle>
            <a:lvl1pPr>
              <a:defRPr>
                <a:solidFill>
                  <a:schemeClr val="tx2"/>
                </a:solidFill>
              </a:defRPr>
            </a:lvl1pPr>
          </a:lstStyle>
          <a:p>
            <a:r>
              <a:rPr lang="fi-FI" dirty="0"/>
              <a:t>Otsikko</a:t>
            </a:r>
          </a:p>
        </p:txBody>
      </p:sp>
      <p:sp>
        <p:nvSpPr>
          <p:cNvPr id="10" name="Päivämäärän paikkamerkki 3"/>
          <p:cNvSpPr>
            <a:spLocks noGrp="1"/>
          </p:cNvSpPr>
          <p:nvPr>
            <p:ph type="dt" sz="half" idx="2"/>
          </p:nvPr>
        </p:nvSpPr>
        <p:spPr>
          <a:xfrm>
            <a:off x="8237044" y="4757987"/>
            <a:ext cx="462282" cy="144018"/>
          </a:xfrm>
          <a:prstGeom prst="rect">
            <a:avLst/>
          </a:prstGeom>
        </p:spPr>
        <p:txBody>
          <a:bodyPr vert="horz" lIns="0" tIns="0" rIns="0" bIns="0" rtlCol="0" anchor="b" anchorCtr="0"/>
          <a:lstStyle>
            <a:lvl1pPr algn="r">
              <a:defRPr sz="700">
                <a:solidFill>
                  <a:schemeClr val="bg1">
                    <a:lumMod val="75000"/>
                  </a:schemeClr>
                </a:solidFill>
              </a:defRPr>
            </a:lvl1pPr>
          </a:lstStyle>
          <a:p>
            <a:fld id="{A5E697A1-3F13-4B58-9FC9-411EEC634510}" type="datetime1">
              <a:rPr lang="fi-FI" smtClean="0"/>
              <a:pPr/>
              <a:t>4.10.2021</a:t>
            </a:fld>
            <a:endParaRPr lang="fi-FI" dirty="0"/>
          </a:p>
        </p:txBody>
      </p:sp>
      <p:sp>
        <p:nvSpPr>
          <p:cNvPr id="11" name="Tekstin paikkamerkki 10"/>
          <p:cNvSpPr>
            <a:spLocks noGrp="1"/>
          </p:cNvSpPr>
          <p:nvPr>
            <p:ph type="body" sz="quarter" idx="15" hasCustomPrompt="1"/>
          </p:nvPr>
        </p:nvSpPr>
        <p:spPr>
          <a:xfrm>
            <a:off x="4796494" y="4776466"/>
            <a:ext cx="3440550" cy="125405"/>
          </a:xfrm>
        </p:spPr>
        <p:txBody>
          <a:bodyPr lIns="0" tIns="0" rIns="0" bIns="0" anchor="b" anchorCtr="0"/>
          <a:lstStyle>
            <a:lvl1pPr marL="0" marR="0" indent="0" algn="r"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700" kern="1200" dirty="0" smtClean="0">
                <a:solidFill>
                  <a:schemeClr val="bg1">
                    <a:lumMod val="75000"/>
                  </a:schemeClr>
                </a:solidFill>
                <a:latin typeface="+mn-lt"/>
                <a:ea typeface="+mn-ea"/>
                <a:cs typeface="+mn-cs"/>
              </a:defRPr>
            </a:lvl1pPr>
          </a:lstStyle>
          <a:p>
            <a:r>
              <a:rPr lang="fi-FI" dirty="0" err="1"/>
              <a:t>Sikke</a:t>
            </a:r>
            <a:r>
              <a:rPr lang="fi-FI" dirty="0"/>
              <a:t> </a:t>
            </a:r>
            <a:r>
              <a:rPr lang="fi-FI" dirty="0" err="1"/>
              <a:t>Sykeläinen</a:t>
            </a:r>
            <a:r>
              <a:rPr lang="fi-FI" dirty="0"/>
              <a:t>, SYKE</a:t>
            </a:r>
          </a:p>
        </p:txBody>
      </p:sp>
      <p:sp>
        <p:nvSpPr>
          <p:cNvPr id="15" name="Dian numeron paikkamerkki 5"/>
          <p:cNvSpPr>
            <a:spLocks noGrp="1"/>
          </p:cNvSpPr>
          <p:nvPr>
            <p:ph type="sldNum" sz="quarter" idx="4"/>
          </p:nvPr>
        </p:nvSpPr>
        <p:spPr>
          <a:xfrm>
            <a:off x="8699326" y="4757987"/>
            <a:ext cx="244258" cy="143884"/>
          </a:xfrm>
          <a:prstGeom prst="rect">
            <a:avLst/>
          </a:prstGeom>
        </p:spPr>
        <p:txBody>
          <a:bodyPr vert="horz" lIns="0" tIns="0" rIns="0" bIns="0" rtlCol="0" anchor="b" anchorCtr="0"/>
          <a:lstStyle>
            <a:lvl1pPr algn="r">
              <a:defRPr sz="900">
                <a:solidFill>
                  <a:schemeClr val="accent2"/>
                </a:solidFill>
                <a:latin typeface="Arial Rounded MT Bold" panose="020F0704030504030204" pitchFamily="34" charset="0"/>
              </a:defRPr>
            </a:lvl1pPr>
          </a:lstStyle>
          <a:p>
            <a:fld id="{24342B02-74FC-4320-A08D-C58DA89F77A2}" type="slidenum">
              <a:rPr lang="fi-FI" smtClean="0"/>
              <a:pPr/>
              <a:t>‹#›</a:t>
            </a:fld>
            <a:endParaRPr lang="fi-FI" dirty="0"/>
          </a:p>
        </p:txBody>
      </p:sp>
      <p:sp>
        <p:nvSpPr>
          <p:cNvPr id="16" name="Tekstin paikkamerkki 10"/>
          <p:cNvSpPr>
            <a:spLocks noGrp="1"/>
          </p:cNvSpPr>
          <p:nvPr>
            <p:ph type="body" sz="quarter" idx="16" hasCustomPrompt="1"/>
          </p:nvPr>
        </p:nvSpPr>
        <p:spPr>
          <a:xfrm>
            <a:off x="925513" y="1046560"/>
            <a:ext cx="2973288" cy="3366690"/>
          </a:xfrm>
        </p:spPr>
        <p:txBody>
          <a:bodyPr lIns="0" tIns="0" rIns="0" bIns="0"/>
          <a:lstStyle>
            <a:lvl1pPr marL="0" marR="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1800" b="0" kern="1200" baseline="0" dirty="0" smtClean="0">
                <a:solidFill>
                  <a:schemeClr val="tx1"/>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a:pPr>
            <a:r>
              <a:rPr lang="fi-FI" dirty="0"/>
              <a:t>Kuvateksti: </a:t>
            </a:r>
            <a:r>
              <a:rPr lang="fi-FI" dirty="0" err="1"/>
              <a:t>Arial</a:t>
            </a:r>
            <a:r>
              <a:rPr lang="fi-FI" dirty="0"/>
              <a:t> 18pt, riviväli 1,0, väri musta</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1403648" y="416451"/>
            <a:ext cx="7283152" cy="857250"/>
          </a:xfrm>
          <a:prstGeom prst="rect">
            <a:avLst/>
          </a:prstGeom>
        </p:spPr>
        <p:txBody>
          <a:bodyPr vert="horz" lIns="0" tIns="0" rIns="0" bIns="0" rtlCol="0" anchor="t" anchorCtr="0">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1403648" y="1274401"/>
            <a:ext cx="7283152" cy="3394472"/>
          </a:xfrm>
          <a:prstGeom prst="rect">
            <a:avLst/>
          </a:prstGeom>
        </p:spPr>
        <p:txBody>
          <a:bodyPr vert="horz" lIns="0" tIns="0" rIns="0" bIns="0" rtlCol="0">
            <a:noAutofit/>
          </a:bodyPr>
          <a:lstStyle/>
          <a:p>
            <a:pPr lvl="0"/>
            <a:r>
              <a:rPr lang="fi-FI" dirty="0"/>
              <a:t>Luettelo ensimmäinen taso</a:t>
            </a:r>
          </a:p>
          <a:p>
            <a:pPr lvl="1"/>
            <a:r>
              <a:rPr lang="fi-FI" dirty="0"/>
              <a:t>toinen taso</a:t>
            </a:r>
          </a:p>
          <a:p>
            <a:pPr lvl="2"/>
            <a:r>
              <a:rPr lang="fi-FI" dirty="0"/>
              <a:t>kolmas taso</a:t>
            </a:r>
          </a:p>
        </p:txBody>
      </p:sp>
    </p:spTree>
  </p:cSld>
  <p:clrMap bg1="lt1" tx1="dk1" bg2="lt2" tx2="dk2" accent1="accent1" accent2="accent2" accent3="accent3" accent4="accent4" accent5="accent5" accent6="accent6" hlink="hlink" folHlink="folHlink"/>
  <p:sldLayoutIdLst>
    <p:sldLayoutId id="2147483649" r:id="rId1"/>
    <p:sldLayoutId id="2147483692" r:id="rId2"/>
    <p:sldLayoutId id="2147483693" r:id="rId3"/>
    <p:sldLayoutId id="2147483687" r:id="rId4"/>
    <p:sldLayoutId id="2147483689" r:id="rId5"/>
    <p:sldLayoutId id="2147483690" r:id="rId6"/>
    <p:sldLayoutId id="2147483681" r:id="rId7"/>
    <p:sldLayoutId id="2147483688" r:id="rId8"/>
    <p:sldLayoutId id="2147483650" r:id="rId9"/>
    <p:sldLayoutId id="2147483655" r:id="rId10"/>
    <p:sldLayoutId id="2147483695" r:id="rId11"/>
    <p:sldLayoutId id="2147483696" r:id="rId12"/>
    <p:sldLayoutId id="2147483697" r:id="rId13"/>
    <p:sldLayoutId id="2147483698" r:id="rId14"/>
  </p:sldLayoutIdLst>
  <p:transition>
    <p:fade/>
  </p:transition>
  <p:hf hdr="0"/>
  <p:txStyles>
    <p:titleStyle>
      <a:lvl1pPr algn="l" defTabSz="914400" rtl="0" eaLnBrk="1" latinLnBrk="0" hangingPunct="1">
        <a:lnSpc>
          <a:spcPts val="2600"/>
        </a:lnSpc>
        <a:spcBef>
          <a:spcPct val="0"/>
        </a:spcBef>
        <a:buNone/>
        <a:defRPr sz="2400" kern="1200">
          <a:solidFill>
            <a:schemeClr val="tx2"/>
          </a:solidFill>
          <a:latin typeface="Arial Rounded MT Bold" panose="020F0704030504030204" pitchFamily="34" charset="0"/>
          <a:ea typeface="+mj-ea"/>
          <a:cs typeface="+mj-cs"/>
        </a:defRPr>
      </a:lvl1pPr>
    </p:titleStyle>
    <p:bodyStyle>
      <a:lvl1pPr marL="342000" indent="-3429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i="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emf"/><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biomimicry.org/what-is-biomimicry/" TargetMode="Externa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asknature.org/" TargetMode="External"/><Relationship Id="rId2" Type="http://schemas.openxmlformats.org/officeDocument/2006/relationships/hyperlink" Target="https://ecoregions.appspot.com/"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emf"/><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goodlife.leeds.ac.uk/countries/#Finland" TargetMode="External"/><Relationship Id="rId2" Type="http://schemas.openxmlformats.org/officeDocument/2006/relationships/hyperlink" Target="https://data.footprintnetwork.org/#/countryTrends?cn=67&amp;type=BCtot,EFCtot" TargetMode="Externa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s://fairfood.nl/en/" TargetMode="External"/><Relationship Id="rId2" Type="http://schemas.openxmlformats.org/officeDocument/2006/relationships/hyperlink" Target="https://www.ykliitto.fi/yk-teemat/kestavan-kehityksen-tavoitteet" TargetMode="Externa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emf"/><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lutpub.lut.fi/bitstream/handle/10024/163106/Diplomityo_Pokkinen_Krista.pdf?sequence=1&amp;isAllowed=y" TargetMode="External"/><Relationship Id="rId2" Type="http://schemas.openxmlformats.org/officeDocument/2006/relationships/hyperlink" Target="https://www.kateraworth.com/wp/wp-content/uploads/2020/04/20200406-AMS-portrait-EN-Single-page-web-420x210mm.pdf" TargetMode="Externa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D85EE1-CBB6-495D-A6A2-73B80FB2333F}"/>
              </a:ext>
            </a:extLst>
          </p:cNvPr>
          <p:cNvSpPr>
            <a:spLocks noGrp="1"/>
          </p:cNvSpPr>
          <p:nvPr>
            <p:ph type="ctrTitle"/>
          </p:nvPr>
        </p:nvSpPr>
        <p:spPr>
          <a:xfrm>
            <a:off x="3799653" y="1117350"/>
            <a:ext cx="4759889" cy="1641551"/>
          </a:xfrm>
        </p:spPr>
        <p:txBody>
          <a:bodyPr/>
          <a:lstStyle/>
          <a:p>
            <a:r>
              <a:rPr lang="fi-FI" dirty="0"/>
              <a:t>City </a:t>
            </a:r>
            <a:r>
              <a:rPr lang="fi-FI" dirty="0" err="1"/>
              <a:t>Portraitin</a:t>
            </a:r>
            <a:r>
              <a:rPr lang="fi-FI" dirty="0"/>
              <a:t> luominen</a:t>
            </a:r>
          </a:p>
        </p:txBody>
      </p:sp>
      <p:sp>
        <p:nvSpPr>
          <p:cNvPr id="3" name="Alaotsikko 2">
            <a:extLst>
              <a:ext uri="{FF2B5EF4-FFF2-40B4-BE49-F238E27FC236}">
                <a16:creationId xmlns:a16="http://schemas.microsoft.com/office/drawing/2014/main" id="{FD375413-7636-4BCA-9BCC-F137611B190E}"/>
              </a:ext>
            </a:extLst>
          </p:cNvPr>
          <p:cNvSpPr>
            <a:spLocks noGrp="1"/>
          </p:cNvSpPr>
          <p:nvPr>
            <p:ph type="subTitle" idx="1"/>
          </p:nvPr>
        </p:nvSpPr>
        <p:spPr/>
        <p:txBody>
          <a:bodyPr/>
          <a:lstStyle/>
          <a:p>
            <a:r>
              <a:rPr lang="fi-FI" dirty="0"/>
              <a:t>Krista Pokkinen, Pirkanmaan liitto</a:t>
            </a:r>
          </a:p>
        </p:txBody>
      </p:sp>
      <p:sp>
        <p:nvSpPr>
          <p:cNvPr id="4" name="Päivämäärän paikkamerkki 3">
            <a:extLst>
              <a:ext uri="{FF2B5EF4-FFF2-40B4-BE49-F238E27FC236}">
                <a16:creationId xmlns:a16="http://schemas.microsoft.com/office/drawing/2014/main" id="{F415F049-2577-4184-8913-AC8DA1797C84}"/>
              </a:ext>
            </a:extLst>
          </p:cNvPr>
          <p:cNvSpPr>
            <a:spLocks noGrp="1"/>
          </p:cNvSpPr>
          <p:nvPr>
            <p:ph type="dt" sz="half" idx="2"/>
          </p:nvPr>
        </p:nvSpPr>
        <p:spPr/>
        <p:txBody>
          <a:bodyPr/>
          <a:lstStyle/>
          <a:p>
            <a:fld id="{A5E697A1-3F13-4B58-9FC9-411EEC634510}" type="datetime1">
              <a:rPr lang="fi-FI" smtClean="0"/>
              <a:pPr/>
              <a:t>4.10.2021</a:t>
            </a:fld>
            <a:endParaRPr lang="fi-FI" dirty="0"/>
          </a:p>
        </p:txBody>
      </p:sp>
      <p:sp>
        <p:nvSpPr>
          <p:cNvPr id="5" name="Tekstin paikkamerkki 4">
            <a:extLst>
              <a:ext uri="{FF2B5EF4-FFF2-40B4-BE49-F238E27FC236}">
                <a16:creationId xmlns:a16="http://schemas.microsoft.com/office/drawing/2014/main" id="{A966C90E-1248-4C78-BBA2-88A853D1ED82}"/>
              </a:ext>
            </a:extLst>
          </p:cNvPr>
          <p:cNvSpPr>
            <a:spLocks noGrp="1"/>
          </p:cNvSpPr>
          <p:nvPr>
            <p:ph type="body" sz="quarter" idx="15"/>
          </p:nvPr>
        </p:nvSpPr>
        <p:spPr/>
        <p:txBody>
          <a:bodyPr/>
          <a:lstStyle/>
          <a:p>
            <a:r>
              <a:rPr lang="fi-FI" dirty="0"/>
              <a:t>Krista Pokkinen</a:t>
            </a:r>
          </a:p>
        </p:txBody>
      </p:sp>
      <p:sp>
        <p:nvSpPr>
          <p:cNvPr id="6" name="Dian numeron paikkamerkki 5">
            <a:extLst>
              <a:ext uri="{FF2B5EF4-FFF2-40B4-BE49-F238E27FC236}">
                <a16:creationId xmlns:a16="http://schemas.microsoft.com/office/drawing/2014/main" id="{41C91A1E-5E2B-4E5B-8DD7-6F2AFB881D1B}"/>
              </a:ext>
            </a:extLst>
          </p:cNvPr>
          <p:cNvSpPr>
            <a:spLocks noGrp="1"/>
          </p:cNvSpPr>
          <p:nvPr>
            <p:ph type="sldNum" sz="quarter" idx="4"/>
          </p:nvPr>
        </p:nvSpPr>
        <p:spPr/>
        <p:txBody>
          <a:bodyPr/>
          <a:lstStyle/>
          <a:p>
            <a:fld id="{24342B02-74FC-4320-A08D-C58DA89F77A2}" type="slidenum">
              <a:rPr lang="fi-FI" smtClean="0"/>
              <a:pPr/>
              <a:t>1</a:t>
            </a:fld>
            <a:endParaRPr lang="fi-FI" dirty="0"/>
          </a:p>
        </p:txBody>
      </p:sp>
      <p:pic>
        <p:nvPicPr>
          <p:cNvPr id="10" name="Kuva 9">
            <a:extLst>
              <a:ext uri="{FF2B5EF4-FFF2-40B4-BE49-F238E27FC236}">
                <a16:creationId xmlns:a16="http://schemas.microsoft.com/office/drawing/2014/main" id="{AEAF9D48-FC9B-4D94-9CC8-575547265BEC}"/>
              </a:ext>
            </a:extLst>
          </p:cNvPr>
          <p:cNvPicPr>
            <a:picLocks noChangeAspect="1"/>
          </p:cNvPicPr>
          <p:nvPr/>
        </p:nvPicPr>
        <p:blipFill>
          <a:blip r:embed="rId2"/>
          <a:stretch>
            <a:fillRect/>
          </a:stretch>
        </p:blipFill>
        <p:spPr>
          <a:xfrm>
            <a:off x="4235950" y="4655221"/>
            <a:ext cx="1451417" cy="349415"/>
          </a:xfrm>
          <a:prstGeom prst="rect">
            <a:avLst/>
          </a:prstGeom>
        </p:spPr>
      </p:pic>
    </p:spTree>
    <p:extLst>
      <p:ext uri="{BB962C8B-B14F-4D97-AF65-F5344CB8AC3E}">
        <p14:creationId xmlns:p14="http://schemas.microsoft.com/office/powerpoint/2010/main" val="339489851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EACDA191-51FB-4D16-BB09-8C64831C62F9}"/>
              </a:ext>
            </a:extLst>
          </p:cNvPr>
          <p:cNvSpPr>
            <a:spLocks noGrp="1"/>
          </p:cNvSpPr>
          <p:nvPr>
            <p:ph type="title"/>
          </p:nvPr>
        </p:nvSpPr>
        <p:spPr>
          <a:xfrm>
            <a:off x="925513" y="420115"/>
            <a:ext cx="7866062" cy="696784"/>
          </a:xfrm>
        </p:spPr>
        <p:txBody>
          <a:bodyPr/>
          <a:lstStyle/>
          <a:p>
            <a:r>
              <a:rPr lang="fi-FI" dirty="0"/>
              <a:t>Miten Pirkanmaalla tehtiin</a:t>
            </a:r>
          </a:p>
        </p:txBody>
      </p:sp>
      <p:sp>
        <p:nvSpPr>
          <p:cNvPr id="4" name="Päivämäärän paikkamerkki 3">
            <a:extLst>
              <a:ext uri="{FF2B5EF4-FFF2-40B4-BE49-F238E27FC236}">
                <a16:creationId xmlns:a16="http://schemas.microsoft.com/office/drawing/2014/main" id="{B3355B59-3AB0-4781-8EE2-C69003182B96}"/>
              </a:ext>
            </a:extLst>
          </p:cNvPr>
          <p:cNvSpPr>
            <a:spLocks noGrp="1"/>
          </p:cNvSpPr>
          <p:nvPr>
            <p:ph type="dt" sz="half" idx="2"/>
          </p:nvPr>
        </p:nvSpPr>
        <p:spPr/>
        <p:txBody>
          <a:bodyPr/>
          <a:lstStyle/>
          <a:p>
            <a:fld id="{A5E697A1-3F13-4B58-9FC9-411EEC634510}" type="datetime1">
              <a:rPr lang="fi-FI" smtClean="0"/>
              <a:pPr/>
              <a:t>4.10.2021</a:t>
            </a:fld>
            <a:endParaRPr lang="fi-FI" dirty="0"/>
          </a:p>
        </p:txBody>
      </p:sp>
      <p:sp>
        <p:nvSpPr>
          <p:cNvPr id="5" name="Tekstin paikkamerkki 4">
            <a:extLst>
              <a:ext uri="{FF2B5EF4-FFF2-40B4-BE49-F238E27FC236}">
                <a16:creationId xmlns:a16="http://schemas.microsoft.com/office/drawing/2014/main" id="{0CD41297-CC83-4A19-B2D1-2F9F3ED01619}"/>
              </a:ext>
            </a:extLst>
          </p:cNvPr>
          <p:cNvSpPr>
            <a:spLocks noGrp="1"/>
          </p:cNvSpPr>
          <p:nvPr>
            <p:ph type="body" sz="quarter" idx="15"/>
          </p:nvPr>
        </p:nvSpPr>
        <p:spPr/>
        <p:txBody>
          <a:bodyPr/>
          <a:lstStyle/>
          <a:p>
            <a:endParaRPr lang="fi-FI"/>
          </a:p>
        </p:txBody>
      </p:sp>
      <p:sp>
        <p:nvSpPr>
          <p:cNvPr id="6" name="Dian numeron paikkamerkki 5">
            <a:extLst>
              <a:ext uri="{FF2B5EF4-FFF2-40B4-BE49-F238E27FC236}">
                <a16:creationId xmlns:a16="http://schemas.microsoft.com/office/drawing/2014/main" id="{82DBFC2B-B07B-4C1D-9015-BB08825F23F0}"/>
              </a:ext>
            </a:extLst>
          </p:cNvPr>
          <p:cNvSpPr>
            <a:spLocks noGrp="1"/>
          </p:cNvSpPr>
          <p:nvPr>
            <p:ph type="sldNum" sz="quarter" idx="4"/>
          </p:nvPr>
        </p:nvSpPr>
        <p:spPr/>
        <p:txBody>
          <a:bodyPr/>
          <a:lstStyle/>
          <a:p>
            <a:fld id="{24342B02-74FC-4320-A08D-C58DA89F77A2}" type="slidenum">
              <a:rPr lang="fi-FI" smtClean="0"/>
              <a:pPr/>
              <a:t>10</a:t>
            </a:fld>
            <a:endParaRPr lang="fi-FI" dirty="0"/>
          </a:p>
        </p:txBody>
      </p:sp>
      <p:sp>
        <p:nvSpPr>
          <p:cNvPr id="7" name="Tekstin paikkamerkki 6">
            <a:extLst>
              <a:ext uri="{FF2B5EF4-FFF2-40B4-BE49-F238E27FC236}">
                <a16:creationId xmlns:a16="http://schemas.microsoft.com/office/drawing/2014/main" id="{0EE2348C-9C3E-46F7-8D4B-CD43EF0DE60A}"/>
              </a:ext>
            </a:extLst>
          </p:cNvPr>
          <p:cNvSpPr>
            <a:spLocks noGrp="1"/>
          </p:cNvSpPr>
          <p:nvPr>
            <p:ph type="body" sz="quarter" idx="16"/>
          </p:nvPr>
        </p:nvSpPr>
        <p:spPr>
          <a:xfrm>
            <a:off x="925513" y="1046560"/>
            <a:ext cx="7866062" cy="3424956"/>
          </a:xfrm>
        </p:spPr>
        <p:txBody>
          <a:bodyPr/>
          <a:lstStyle/>
          <a:p>
            <a:pPr marL="285750" indent="-285750">
              <a:buFont typeface="Wingdings" panose="05000000000000000000" pitchFamily="2" charset="2"/>
              <a:buChar char="§"/>
            </a:pPr>
            <a:r>
              <a:rPr lang="fi-FI" sz="1400" dirty="0"/>
              <a:t>Pirkanmaan nykytila-analyysissa ulottuvuuksien valinnassa hyödynnettiin Amsterdamin City </a:t>
            </a:r>
            <a:r>
              <a:rPr lang="fi-FI" sz="1400" dirty="0" err="1"/>
              <a:t>Portraitissa</a:t>
            </a:r>
            <a:r>
              <a:rPr lang="fi-FI" sz="1400" dirty="0"/>
              <a:t> olevia ulottuvuuksia.</a:t>
            </a:r>
          </a:p>
          <a:p>
            <a:pPr marL="1028700" lvl="1">
              <a:buFont typeface="Wingdings" panose="05000000000000000000" pitchFamily="2" charset="2"/>
              <a:buChar char="§"/>
            </a:pPr>
            <a:r>
              <a:rPr lang="fi-FI" sz="1200" dirty="0"/>
              <a:t>Ulottuvuuksiksi valittiin: terveys, asuminen, ruoka, vesi, saavutettavuus, yhteisöllisyys, kulttuuri, liikkuvuus, koulutus, energia, tulot, työ, rauha ja oikeus, osallisuus, sosiaalinen pääoma sekä tasa-arvoisuus.</a:t>
            </a:r>
          </a:p>
          <a:p>
            <a:pPr marL="285750" indent="-285750">
              <a:buFont typeface="Wingdings" panose="05000000000000000000" pitchFamily="2" charset="2"/>
              <a:buChar char="§"/>
            </a:pPr>
            <a:r>
              <a:rPr lang="fi-FI" sz="1400" dirty="0"/>
              <a:t>Tavoitteiden määritys rajattiin Pirkanmaan kaikkien 23:n kunnan kuntastrategioihin.</a:t>
            </a:r>
          </a:p>
          <a:p>
            <a:pPr marL="285750" indent="-285750">
              <a:buFont typeface="Wingdings" panose="05000000000000000000" pitchFamily="2" charset="2"/>
              <a:buChar char="§"/>
            </a:pPr>
            <a:r>
              <a:rPr lang="fi-FI" sz="1400" dirty="0"/>
              <a:t>Tavoitteet listattiin ja merkattiin mihin ulottuvuuksiin ne kuuluvat.</a:t>
            </a:r>
          </a:p>
          <a:p>
            <a:pPr marL="285750" indent="-285750">
              <a:buFont typeface="Wingdings" panose="05000000000000000000" pitchFamily="2" charset="2"/>
              <a:buChar char="§"/>
            </a:pPr>
            <a:r>
              <a:rPr lang="fi-FI" sz="1400" dirty="0"/>
              <a:t>Tavoitteet jaettiin samaa asiaa tarkoittavien kanssa samaan kategoriaan ja jokaisesta kategoriasta nostettiin esille yksi tavoite. </a:t>
            </a:r>
          </a:p>
          <a:p>
            <a:pPr marL="285750" indent="-285750">
              <a:buFont typeface="Wingdings" panose="05000000000000000000" pitchFamily="2" charset="2"/>
              <a:buChar char="§"/>
            </a:pPr>
            <a:r>
              <a:rPr lang="fi-FI" sz="1400" dirty="0"/>
              <a:t>Tavoitteiden riittävyyttä mitattiin lakisääteisten ja ei lakisääteisten kunnan tehtävien avulla. Ensiksi selvitettiin kuntien lakisääteiset tavoitteet ja merkittiin mitkä tavoitteista oli enemmän kuin lakisääteisiä. Tämän jaottelun jälkeen jokaiseen ulottuvuuteen valittiin yksi tavoite, josta nykytilaa lähdettiin selvittämään.</a:t>
            </a:r>
            <a:endParaRPr lang="fi-FI" dirty="0"/>
          </a:p>
          <a:p>
            <a:endParaRPr lang="fi-FI" dirty="0"/>
          </a:p>
        </p:txBody>
      </p:sp>
      <p:pic>
        <p:nvPicPr>
          <p:cNvPr id="9" name="Kuva 8">
            <a:extLst>
              <a:ext uri="{FF2B5EF4-FFF2-40B4-BE49-F238E27FC236}">
                <a16:creationId xmlns:a16="http://schemas.microsoft.com/office/drawing/2014/main" id="{38D98083-45D7-440C-971C-F21196346394}"/>
              </a:ext>
            </a:extLst>
          </p:cNvPr>
          <p:cNvPicPr>
            <a:picLocks noChangeAspect="1"/>
          </p:cNvPicPr>
          <p:nvPr/>
        </p:nvPicPr>
        <p:blipFill>
          <a:blip r:embed="rId2"/>
          <a:stretch>
            <a:fillRect/>
          </a:stretch>
        </p:blipFill>
        <p:spPr>
          <a:xfrm>
            <a:off x="4235950" y="4655221"/>
            <a:ext cx="1451417" cy="349415"/>
          </a:xfrm>
          <a:prstGeom prst="rect">
            <a:avLst/>
          </a:prstGeom>
        </p:spPr>
      </p:pic>
    </p:spTree>
    <p:extLst>
      <p:ext uri="{BB962C8B-B14F-4D97-AF65-F5344CB8AC3E}">
        <p14:creationId xmlns:p14="http://schemas.microsoft.com/office/powerpoint/2010/main" val="153400277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52287ACD-0EF8-4D42-BA8B-A49656478A0C}"/>
              </a:ext>
            </a:extLst>
          </p:cNvPr>
          <p:cNvSpPr>
            <a:spLocks noGrp="1"/>
          </p:cNvSpPr>
          <p:nvPr>
            <p:ph type="title"/>
          </p:nvPr>
        </p:nvSpPr>
        <p:spPr>
          <a:xfrm>
            <a:off x="863463" y="153603"/>
            <a:ext cx="7866062" cy="696784"/>
          </a:xfrm>
        </p:spPr>
        <p:txBody>
          <a:bodyPr/>
          <a:lstStyle/>
          <a:p>
            <a:r>
              <a:rPr lang="fi-FI" sz="2000" dirty="0"/>
              <a:t>Esimerkki 1. Otanta Pirkanmaan nykytila-analyysin paikallisen-sosiaalisen linssin tavoitteista ja ulottuvuuksista. </a:t>
            </a:r>
            <a:br>
              <a:rPr lang="fi-FI" sz="2000" dirty="0"/>
            </a:br>
            <a:endParaRPr lang="fi-FI" sz="2000" dirty="0">
              <a:highlight>
                <a:srgbClr val="FFFF00"/>
              </a:highlight>
            </a:endParaRPr>
          </a:p>
        </p:txBody>
      </p:sp>
      <p:sp>
        <p:nvSpPr>
          <p:cNvPr id="4" name="Päivämäärän paikkamerkki 3">
            <a:extLst>
              <a:ext uri="{FF2B5EF4-FFF2-40B4-BE49-F238E27FC236}">
                <a16:creationId xmlns:a16="http://schemas.microsoft.com/office/drawing/2014/main" id="{ED72589B-CD08-4994-BD70-DD2B51C077BD}"/>
              </a:ext>
            </a:extLst>
          </p:cNvPr>
          <p:cNvSpPr>
            <a:spLocks noGrp="1"/>
          </p:cNvSpPr>
          <p:nvPr>
            <p:ph type="dt" sz="half" idx="2"/>
          </p:nvPr>
        </p:nvSpPr>
        <p:spPr/>
        <p:txBody>
          <a:bodyPr/>
          <a:lstStyle/>
          <a:p>
            <a:fld id="{A5E697A1-3F13-4B58-9FC9-411EEC634510}" type="datetime1">
              <a:rPr lang="fi-FI" smtClean="0"/>
              <a:pPr/>
              <a:t>4.10.2021</a:t>
            </a:fld>
            <a:endParaRPr lang="fi-FI" dirty="0"/>
          </a:p>
        </p:txBody>
      </p:sp>
      <p:sp>
        <p:nvSpPr>
          <p:cNvPr id="5" name="Tekstin paikkamerkki 4">
            <a:extLst>
              <a:ext uri="{FF2B5EF4-FFF2-40B4-BE49-F238E27FC236}">
                <a16:creationId xmlns:a16="http://schemas.microsoft.com/office/drawing/2014/main" id="{A81C1B6C-B422-4DD4-B863-FCC8C6B5416E}"/>
              </a:ext>
            </a:extLst>
          </p:cNvPr>
          <p:cNvSpPr>
            <a:spLocks noGrp="1"/>
          </p:cNvSpPr>
          <p:nvPr>
            <p:ph type="body" sz="quarter" idx="15"/>
          </p:nvPr>
        </p:nvSpPr>
        <p:spPr/>
        <p:txBody>
          <a:bodyPr/>
          <a:lstStyle/>
          <a:p>
            <a:r>
              <a:rPr lang="fi-FI" dirty="0"/>
              <a:t>Krista Pokkinen</a:t>
            </a:r>
          </a:p>
        </p:txBody>
      </p:sp>
      <p:sp>
        <p:nvSpPr>
          <p:cNvPr id="6" name="Dian numeron paikkamerkki 5">
            <a:extLst>
              <a:ext uri="{FF2B5EF4-FFF2-40B4-BE49-F238E27FC236}">
                <a16:creationId xmlns:a16="http://schemas.microsoft.com/office/drawing/2014/main" id="{2EC880E1-8B8F-4B91-870E-4C1DDEF16B09}"/>
              </a:ext>
            </a:extLst>
          </p:cNvPr>
          <p:cNvSpPr>
            <a:spLocks noGrp="1"/>
          </p:cNvSpPr>
          <p:nvPr>
            <p:ph type="sldNum" sz="quarter" idx="4"/>
          </p:nvPr>
        </p:nvSpPr>
        <p:spPr/>
        <p:txBody>
          <a:bodyPr/>
          <a:lstStyle/>
          <a:p>
            <a:fld id="{24342B02-74FC-4320-A08D-C58DA89F77A2}" type="slidenum">
              <a:rPr lang="fi-FI" smtClean="0"/>
              <a:pPr/>
              <a:t>11</a:t>
            </a:fld>
            <a:endParaRPr lang="fi-FI" dirty="0"/>
          </a:p>
        </p:txBody>
      </p:sp>
      <p:pic>
        <p:nvPicPr>
          <p:cNvPr id="9" name="Kuva 8">
            <a:extLst>
              <a:ext uri="{FF2B5EF4-FFF2-40B4-BE49-F238E27FC236}">
                <a16:creationId xmlns:a16="http://schemas.microsoft.com/office/drawing/2014/main" id="{BFCD605A-9479-4D9A-9E7A-BC5C07539EB0}"/>
              </a:ext>
            </a:extLst>
          </p:cNvPr>
          <p:cNvPicPr>
            <a:picLocks noChangeAspect="1"/>
          </p:cNvPicPr>
          <p:nvPr/>
        </p:nvPicPr>
        <p:blipFill>
          <a:blip r:embed="rId2"/>
          <a:stretch>
            <a:fillRect/>
          </a:stretch>
        </p:blipFill>
        <p:spPr>
          <a:xfrm>
            <a:off x="863464" y="1119719"/>
            <a:ext cx="6622558" cy="3354283"/>
          </a:xfrm>
          <a:prstGeom prst="rect">
            <a:avLst/>
          </a:prstGeom>
        </p:spPr>
      </p:pic>
      <p:pic>
        <p:nvPicPr>
          <p:cNvPr id="10" name="Kuva 9">
            <a:extLst>
              <a:ext uri="{FF2B5EF4-FFF2-40B4-BE49-F238E27FC236}">
                <a16:creationId xmlns:a16="http://schemas.microsoft.com/office/drawing/2014/main" id="{8E6FC63F-B2AD-4577-AC4E-A9C59D081021}"/>
              </a:ext>
            </a:extLst>
          </p:cNvPr>
          <p:cNvPicPr>
            <a:picLocks noChangeAspect="1"/>
          </p:cNvPicPr>
          <p:nvPr/>
        </p:nvPicPr>
        <p:blipFill>
          <a:blip r:embed="rId3"/>
          <a:stretch>
            <a:fillRect/>
          </a:stretch>
        </p:blipFill>
        <p:spPr>
          <a:xfrm>
            <a:off x="4235950" y="4655221"/>
            <a:ext cx="1451417" cy="349415"/>
          </a:xfrm>
          <a:prstGeom prst="rect">
            <a:avLst/>
          </a:prstGeom>
        </p:spPr>
      </p:pic>
    </p:spTree>
    <p:extLst>
      <p:ext uri="{BB962C8B-B14F-4D97-AF65-F5344CB8AC3E}">
        <p14:creationId xmlns:p14="http://schemas.microsoft.com/office/powerpoint/2010/main" val="418239201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8CEF8ACC-8373-4641-BA10-A331B9EB7EFF}"/>
              </a:ext>
            </a:extLst>
          </p:cNvPr>
          <p:cNvSpPr>
            <a:spLocks noGrp="1"/>
          </p:cNvSpPr>
          <p:nvPr>
            <p:ph type="title"/>
          </p:nvPr>
        </p:nvSpPr>
        <p:spPr/>
        <p:txBody>
          <a:bodyPr/>
          <a:lstStyle/>
          <a:p>
            <a:r>
              <a:rPr lang="fi-FI" dirty="0"/>
              <a:t>Esimerkki 2. Pirkanmaan nykytila-analyysin paikallisen-sosiaalisen linssin tuloksia</a:t>
            </a:r>
          </a:p>
        </p:txBody>
      </p:sp>
      <p:sp>
        <p:nvSpPr>
          <p:cNvPr id="4" name="Päivämäärän paikkamerkki 3">
            <a:extLst>
              <a:ext uri="{FF2B5EF4-FFF2-40B4-BE49-F238E27FC236}">
                <a16:creationId xmlns:a16="http://schemas.microsoft.com/office/drawing/2014/main" id="{71193DDE-4B5D-4B8B-AEBE-019A4BD55C6B}"/>
              </a:ext>
            </a:extLst>
          </p:cNvPr>
          <p:cNvSpPr>
            <a:spLocks noGrp="1"/>
          </p:cNvSpPr>
          <p:nvPr>
            <p:ph type="dt" sz="half" idx="2"/>
          </p:nvPr>
        </p:nvSpPr>
        <p:spPr/>
        <p:txBody>
          <a:bodyPr/>
          <a:lstStyle/>
          <a:p>
            <a:fld id="{A5E697A1-3F13-4B58-9FC9-411EEC634510}" type="datetime1">
              <a:rPr lang="fi-FI" smtClean="0"/>
              <a:pPr/>
              <a:t>4.10.2021</a:t>
            </a:fld>
            <a:endParaRPr lang="fi-FI" dirty="0"/>
          </a:p>
        </p:txBody>
      </p:sp>
      <p:sp>
        <p:nvSpPr>
          <p:cNvPr id="5" name="Tekstin paikkamerkki 4">
            <a:extLst>
              <a:ext uri="{FF2B5EF4-FFF2-40B4-BE49-F238E27FC236}">
                <a16:creationId xmlns:a16="http://schemas.microsoft.com/office/drawing/2014/main" id="{54A840E0-2C07-40FD-96B7-E434F79B8EDC}"/>
              </a:ext>
            </a:extLst>
          </p:cNvPr>
          <p:cNvSpPr>
            <a:spLocks noGrp="1"/>
          </p:cNvSpPr>
          <p:nvPr>
            <p:ph type="body" sz="quarter" idx="15"/>
          </p:nvPr>
        </p:nvSpPr>
        <p:spPr/>
        <p:txBody>
          <a:bodyPr/>
          <a:lstStyle/>
          <a:p>
            <a:r>
              <a:rPr lang="fi-FI" dirty="0"/>
              <a:t>Krista Pokkinen</a:t>
            </a:r>
          </a:p>
        </p:txBody>
      </p:sp>
      <p:sp>
        <p:nvSpPr>
          <p:cNvPr id="6" name="Dian numeron paikkamerkki 5">
            <a:extLst>
              <a:ext uri="{FF2B5EF4-FFF2-40B4-BE49-F238E27FC236}">
                <a16:creationId xmlns:a16="http://schemas.microsoft.com/office/drawing/2014/main" id="{73B20A3D-4C83-476D-A89C-ED3A0087F9D2}"/>
              </a:ext>
            </a:extLst>
          </p:cNvPr>
          <p:cNvSpPr>
            <a:spLocks noGrp="1"/>
          </p:cNvSpPr>
          <p:nvPr>
            <p:ph type="sldNum" sz="quarter" idx="4"/>
          </p:nvPr>
        </p:nvSpPr>
        <p:spPr/>
        <p:txBody>
          <a:bodyPr/>
          <a:lstStyle/>
          <a:p>
            <a:fld id="{24342B02-74FC-4320-A08D-C58DA89F77A2}" type="slidenum">
              <a:rPr lang="fi-FI" smtClean="0"/>
              <a:pPr/>
              <a:t>12</a:t>
            </a:fld>
            <a:endParaRPr lang="fi-FI" dirty="0"/>
          </a:p>
        </p:txBody>
      </p:sp>
      <p:pic>
        <p:nvPicPr>
          <p:cNvPr id="11" name="Kuva 10">
            <a:extLst>
              <a:ext uri="{FF2B5EF4-FFF2-40B4-BE49-F238E27FC236}">
                <a16:creationId xmlns:a16="http://schemas.microsoft.com/office/drawing/2014/main" id="{01B8F249-56C7-4228-9C82-9F2405E717C9}"/>
              </a:ext>
            </a:extLst>
          </p:cNvPr>
          <p:cNvPicPr>
            <a:picLocks noChangeAspect="1"/>
          </p:cNvPicPr>
          <p:nvPr/>
        </p:nvPicPr>
        <p:blipFill>
          <a:blip r:embed="rId2"/>
          <a:stretch>
            <a:fillRect/>
          </a:stretch>
        </p:blipFill>
        <p:spPr>
          <a:xfrm>
            <a:off x="1661361" y="2536423"/>
            <a:ext cx="5500793" cy="1514336"/>
          </a:xfrm>
          <a:prstGeom prst="rect">
            <a:avLst/>
          </a:prstGeom>
        </p:spPr>
      </p:pic>
      <p:sp>
        <p:nvSpPr>
          <p:cNvPr id="7" name="Tekstin paikkamerkki 6">
            <a:extLst>
              <a:ext uri="{FF2B5EF4-FFF2-40B4-BE49-F238E27FC236}">
                <a16:creationId xmlns:a16="http://schemas.microsoft.com/office/drawing/2014/main" id="{287A62CC-27B1-4B5D-A7E8-C8119FE44EC7}"/>
              </a:ext>
            </a:extLst>
          </p:cNvPr>
          <p:cNvSpPr>
            <a:spLocks noGrp="1"/>
          </p:cNvSpPr>
          <p:nvPr>
            <p:ph type="body" sz="quarter" idx="16"/>
          </p:nvPr>
        </p:nvSpPr>
        <p:spPr>
          <a:xfrm>
            <a:off x="825030" y="1250518"/>
            <a:ext cx="6972491" cy="1043497"/>
          </a:xfrm>
        </p:spPr>
        <p:txBody>
          <a:bodyPr/>
          <a:lstStyle/>
          <a:p>
            <a:pPr marL="285750" indent="-285750">
              <a:buFont typeface="Wingdings" panose="05000000000000000000" pitchFamily="2" charset="2"/>
              <a:buChar char="§"/>
            </a:pPr>
            <a:r>
              <a:rPr lang="fi-FI" dirty="0"/>
              <a:t>Pirkanmaan nykytila-analyysissa tavoitteiden määrityksessä hyödynnettiin kaikkien kuntien kuntastrategioita. Pirkanmaalla määrällisesti laskettuna tavoitteita liittyi selvästi eniten terveyteen.</a:t>
            </a:r>
            <a:endParaRPr lang="fi-FI" dirty="0">
              <a:highlight>
                <a:srgbClr val="FFFF00"/>
              </a:highlight>
            </a:endParaRPr>
          </a:p>
        </p:txBody>
      </p:sp>
      <p:pic>
        <p:nvPicPr>
          <p:cNvPr id="8" name="Kuva 7">
            <a:extLst>
              <a:ext uri="{FF2B5EF4-FFF2-40B4-BE49-F238E27FC236}">
                <a16:creationId xmlns:a16="http://schemas.microsoft.com/office/drawing/2014/main" id="{0092CF58-793F-4539-95B3-799292AF2379}"/>
              </a:ext>
            </a:extLst>
          </p:cNvPr>
          <p:cNvPicPr>
            <a:picLocks noChangeAspect="1"/>
          </p:cNvPicPr>
          <p:nvPr/>
        </p:nvPicPr>
        <p:blipFill>
          <a:blip r:embed="rId3"/>
          <a:stretch>
            <a:fillRect/>
          </a:stretch>
        </p:blipFill>
        <p:spPr>
          <a:xfrm>
            <a:off x="4235950" y="4655221"/>
            <a:ext cx="1451417" cy="349415"/>
          </a:xfrm>
          <a:prstGeom prst="rect">
            <a:avLst/>
          </a:prstGeom>
        </p:spPr>
      </p:pic>
    </p:spTree>
    <p:extLst>
      <p:ext uri="{BB962C8B-B14F-4D97-AF65-F5344CB8AC3E}">
        <p14:creationId xmlns:p14="http://schemas.microsoft.com/office/powerpoint/2010/main" val="419858094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A4E7B8FD-E686-4EF3-9406-6FD2A0EB47B2}"/>
              </a:ext>
            </a:extLst>
          </p:cNvPr>
          <p:cNvSpPr>
            <a:spLocks noGrp="1"/>
          </p:cNvSpPr>
          <p:nvPr>
            <p:ph type="title"/>
          </p:nvPr>
        </p:nvSpPr>
        <p:spPr/>
        <p:txBody>
          <a:bodyPr/>
          <a:lstStyle/>
          <a:p>
            <a:r>
              <a:rPr lang="fi-FI" dirty="0"/>
              <a:t>Linssi 2: paikallinen-ekologinen</a:t>
            </a:r>
          </a:p>
        </p:txBody>
      </p:sp>
      <p:sp>
        <p:nvSpPr>
          <p:cNvPr id="4" name="Päivämäärän paikkamerkki 3">
            <a:extLst>
              <a:ext uri="{FF2B5EF4-FFF2-40B4-BE49-F238E27FC236}">
                <a16:creationId xmlns:a16="http://schemas.microsoft.com/office/drawing/2014/main" id="{4F78DEF7-6099-4A2F-B087-350D2A55FA9F}"/>
              </a:ext>
            </a:extLst>
          </p:cNvPr>
          <p:cNvSpPr>
            <a:spLocks noGrp="1"/>
          </p:cNvSpPr>
          <p:nvPr>
            <p:ph type="dt" sz="half" idx="2"/>
          </p:nvPr>
        </p:nvSpPr>
        <p:spPr/>
        <p:txBody>
          <a:bodyPr/>
          <a:lstStyle/>
          <a:p>
            <a:fld id="{A5E697A1-3F13-4B58-9FC9-411EEC634510}" type="datetime1">
              <a:rPr lang="fi-FI" smtClean="0"/>
              <a:pPr/>
              <a:t>4.10.2021</a:t>
            </a:fld>
            <a:endParaRPr lang="fi-FI" dirty="0"/>
          </a:p>
        </p:txBody>
      </p:sp>
      <p:sp>
        <p:nvSpPr>
          <p:cNvPr id="5" name="Tekstin paikkamerkki 4">
            <a:extLst>
              <a:ext uri="{FF2B5EF4-FFF2-40B4-BE49-F238E27FC236}">
                <a16:creationId xmlns:a16="http://schemas.microsoft.com/office/drawing/2014/main" id="{68E633D7-F44A-412D-A937-F542E2C50748}"/>
              </a:ext>
            </a:extLst>
          </p:cNvPr>
          <p:cNvSpPr>
            <a:spLocks noGrp="1"/>
          </p:cNvSpPr>
          <p:nvPr>
            <p:ph type="body" sz="quarter" idx="15"/>
          </p:nvPr>
        </p:nvSpPr>
        <p:spPr/>
        <p:txBody>
          <a:bodyPr/>
          <a:lstStyle/>
          <a:p>
            <a:r>
              <a:rPr lang="fi-FI" dirty="0"/>
              <a:t>Krista Pokkinen</a:t>
            </a:r>
          </a:p>
        </p:txBody>
      </p:sp>
      <p:sp>
        <p:nvSpPr>
          <p:cNvPr id="6" name="Dian numeron paikkamerkki 5">
            <a:extLst>
              <a:ext uri="{FF2B5EF4-FFF2-40B4-BE49-F238E27FC236}">
                <a16:creationId xmlns:a16="http://schemas.microsoft.com/office/drawing/2014/main" id="{4752BA50-3F72-420A-8F13-4229FADE85F4}"/>
              </a:ext>
            </a:extLst>
          </p:cNvPr>
          <p:cNvSpPr>
            <a:spLocks noGrp="1"/>
          </p:cNvSpPr>
          <p:nvPr>
            <p:ph type="sldNum" sz="quarter" idx="4"/>
          </p:nvPr>
        </p:nvSpPr>
        <p:spPr/>
        <p:txBody>
          <a:bodyPr/>
          <a:lstStyle/>
          <a:p>
            <a:fld id="{24342B02-74FC-4320-A08D-C58DA89F77A2}" type="slidenum">
              <a:rPr lang="fi-FI" smtClean="0"/>
              <a:pPr/>
              <a:t>13</a:t>
            </a:fld>
            <a:endParaRPr lang="fi-FI" dirty="0"/>
          </a:p>
        </p:txBody>
      </p:sp>
      <p:sp>
        <p:nvSpPr>
          <p:cNvPr id="7" name="Tekstin paikkamerkki 6">
            <a:extLst>
              <a:ext uri="{FF2B5EF4-FFF2-40B4-BE49-F238E27FC236}">
                <a16:creationId xmlns:a16="http://schemas.microsoft.com/office/drawing/2014/main" id="{267025AD-BF31-40DC-B3B6-3C574270E2AB}"/>
              </a:ext>
            </a:extLst>
          </p:cNvPr>
          <p:cNvSpPr>
            <a:spLocks noGrp="1"/>
          </p:cNvSpPr>
          <p:nvPr>
            <p:ph type="body" sz="quarter" idx="16"/>
          </p:nvPr>
        </p:nvSpPr>
        <p:spPr>
          <a:xfrm>
            <a:off x="925513" y="1046560"/>
            <a:ext cx="4440308" cy="3304376"/>
          </a:xfrm>
        </p:spPr>
        <p:txBody>
          <a:bodyPr/>
          <a:lstStyle/>
          <a:p>
            <a:pPr marL="285750" indent="-285750">
              <a:buFont typeface="Wingdings" panose="05000000000000000000" pitchFamily="2" charset="2"/>
              <a:buChar char="§"/>
            </a:pPr>
            <a:r>
              <a:rPr lang="fi-FI" sz="1400" dirty="0"/>
              <a:t>Kaupungit ja kunnat toimivat vuorovaikutuksessa luonnon ekosysteemien kanssa, joten on tärkeää varjella eri ekosysteemien terveyttä.</a:t>
            </a:r>
          </a:p>
          <a:p>
            <a:pPr marL="285750" indent="-285750">
              <a:buFont typeface="Wingdings" panose="05000000000000000000" pitchFamily="2" charset="2"/>
              <a:buChar char="§"/>
            </a:pPr>
            <a:r>
              <a:rPr lang="fi-FI" sz="1400" dirty="0"/>
              <a:t>Kuntien tulisi tukea paikallisia ekosysteemejä siten, että ne vähintään vastaisivat luonnon ekosysteemien toimintaa eikä niin, että ne vain vähentäisivät haitallisia vaikutuksia. </a:t>
            </a:r>
          </a:p>
          <a:p>
            <a:pPr marL="285750" indent="-285750">
              <a:buFont typeface="Wingdings" panose="05000000000000000000" pitchFamily="2" charset="2"/>
              <a:buChar char="§"/>
            </a:pPr>
            <a:endParaRPr lang="fi-FI" sz="1400" dirty="0"/>
          </a:p>
          <a:p>
            <a:pPr marL="285750" indent="-285750">
              <a:buFont typeface="Wingdings" panose="05000000000000000000" pitchFamily="2" charset="2"/>
              <a:buChar char="§"/>
            </a:pPr>
            <a:endParaRPr lang="fi-FI" sz="1400" dirty="0"/>
          </a:p>
          <a:p>
            <a:pPr marL="285750" indent="-285750">
              <a:buFont typeface="Wingdings" panose="05000000000000000000" pitchFamily="2" charset="2"/>
              <a:buChar char="§"/>
            </a:pPr>
            <a:r>
              <a:rPr lang="fi-FI" sz="1400" dirty="0"/>
              <a:t>Uusia ideoita luontopohjaisiin ratkaisuihin: </a:t>
            </a:r>
            <a:r>
              <a:rPr lang="fi-FI" sz="1400" dirty="0" err="1">
                <a:hlinkClick r:id="rId2"/>
              </a:rPr>
              <a:t>Biomimicry</a:t>
            </a:r>
            <a:endParaRPr lang="fi-FI" dirty="0"/>
          </a:p>
        </p:txBody>
      </p:sp>
      <p:pic>
        <p:nvPicPr>
          <p:cNvPr id="2" name="Kuva 1">
            <a:extLst>
              <a:ext uri="{FF2B5EF4-FFF2-40B4-BE49-F238E27FC236}">
                <a16:creationId xmlns:a16="http://schemas.microsoft.com/office/drawing/2014/main" id="{7D9D4700-863C-4216-8C21-13E6A231FBC2}"/>
              </a:ext>
            </a:extLst>
          </p:cNvPr>
          <p:cNvPicPr>
            <a:picLocks noChangeAspect="1"/>
          </p:cNvPicPr>
          <p:nvPr/>
        </p:nvPicPr>
        <p:blipFill>
          <a:blip r:embed="rId3"/>
          <a:stretch>
            <a:fillRect/>
          </a:stretch>
        </p:blipFill>
        <p:spPr>
          <a:xfrm>
            <a:off x="6553745" y="2352812"/>
            <a:ext cx="2389839" cy="2395936"/>
          </a:xfrm>
          <a:prstGeom prst="rect">
            <a:avLst/>
          </a:prstGeom>
        </p:spPr>
      </p:pic>
      <p:pic>
        <p:nvPicPr>
          <p:cNvPr id="8" name="Kuva 7">
            <a:extLst>
              <a:ext uri="{FF2B5EF4-FFF2-40B4-BE49-F238E27FC236}">
                <a16:creationId xmlns:a16="http://schemas.microsoft.com/office/drawing/2014/main" id="{D277651B-4768-4762-89BB-C74E75EC7BB7}"/>
              </a:ext>
            </a:extLst>
          </p:cNvPr>
          <p:cNvPicPr>
            <a:picLocks noChangeAspect="1"/>
          </p:cNvPicPr>
          <p:nvPr/>
        </p:nvPicPr>
        <p:blipFill>
          <a:blip r:embed="rId3"/>
          <a:stretch>
            <a:fillRect/>
          </a:stretch>
        </p:blipFill>
        <p:spPr>
          <a:xfrm>
            <a:off x="5593688" y="331792"/>
            <a:ext cx="2079027" cy="2084331"/>
          </a:xfrm>
          <a:prstGeom prst="rect">
            <a:avLst/>
          </a:prstGeom>
        </p:spPr>
      </p:pic>
      <p:sp>
        <p:nvSpPr>
          <p:cNvPr id="9" name="Tekstiruutu 8">
            <a:extLst>
              <a:ext uri="{FF2B5EF4-FFF2-40B4-BE49-F238E27FC236}">
                <a16:creationId xmlns:a16="http://schemas.microsoft.com/office/drawing/2014/main" id="{661DC3ED-ED2C-4CFC-ACAD-BCE4CB01FFDF}"/>
              </a:ext>
            </a:extLst>
          </p:cNvPr>
          <p:cNvSpPr txBox="1"/>
          <p:nvPr/>
        </p:nvSpPr>
        <p:spPr>
          <a:xfrm>
            <a:off x="5906808" y="773794"/>
            <a:ext cx="1589262" cy="1200329"/>
          </a:xfrm>
          <a:prstGeom prst="rect">
            <a:avLst/>
          </a:prstGeom>
          <a:noFill/>
        </p:spPr>
        <p:txBody>
          <a:bodyPr wrap="square" rtlCol="0">
            <a:spAutoFit/>
          </a:bodyPr>
          <a:lstStyle/>
          <a:p>
            <a:r>
              <a:rPr lang="fi-FI" sz="1200" b="1" dirty="0">
                <a:latin typeface="Avenir Next LT Pro Light" panose="020B0304020202020204" pitchFamily="34" charset="0"/>
              </a:rPr>
              <a:t>Mitä tapahtuisi jos alue tuottaisi palveluita samalla tavalla kuin hyvinvoiva elinympäristö?</a:t>
            </a:r>
          </a:p>
        </p:txBody>
      </p:sp>
      <p:sp>
        <p:nvSpPr>
          <p:cNvPr id="10" name="Tekstiruutu 9">
            <a:extLst>
              <a:ext uri="{FF2B5EF4-FFF2-40B4-BE49-F238E27FC236}">
                <a16:creationId xmlns:a16="http://schemas.microsoft.com/office/drawing/2014/main" id="{37D7B0EA-ED36-4B84-B8F3-70307837B37C}"/>
              </a:ext>
            </a:extLst>
          </p:cNvPr>
          <p:cNvSpPr txBox="1"/>
          <p:nvPr/>
        </p:nvSpPr>
        <p:spPr>
          <a:xfrm>
            <a:off x="6902532" y="2996130"/>
            <a:ext cx="1796794" cy="1200329"/>
          </a:xfrm>
          <a:prstGeom prst="rect">
            <a:avLst/>
          </a:prstGeom>
          <a:noFill/>
        </p:spPr>
        <p:txBody>
          <a:bodyPr wrap="square" rtlCol="0">
            <a:spAutoFit/>
          </a:bodyPr>
          <a:lstStyle/>
          <a:p>
            <a:r>
              <a:rPr lang="fi-FI" sz="1200" b="1" dirty="0">
                <a:latin typeface="Avenir Next LT Pro Light" panose="020B0304020202020204" pitchFamily="34" charset="0"/>
              </a:rPr>
              <a:t>Mitä jos esimerkiksi alueen rakennukset puhdistaisivat ilmaa tai sitoisivat hiiltä yhtä paljon kuin luonnon ekosysteemit?</a:t>
            </a:r>
          </a:p>
        </p:txBody>
      </p:sp>
      <p:pic>
        <p:nvPicPr>
          <p:cNvPr id="12" name="Kuva 11">
            <a:extLst>
              <a:ext uri="{FF2B5EF4-FFF2-40B4-BE49-F238E27FC236}">
                <a16:creationId xmlns:a16="http://schemas.microsoft.com/office/drawing/2014/main" id="{66A6360C-D441-47BE-909C-4595311EAE99}"/>
              </a:ext>
            </a:extLst>
          </p:cNvPr>
          <p:cNvPicPr>
            <a:picLocks noChangeAspect="1"/>
          </p:cNvPicPr>
          <p:nvPr/>
        </p:nvPicPr>
        <p:blipFill>
          <a:blip r:embed="rId4"/>
          <a:stretch>
            <a:fillRect/>
          </a:stretch>
        </p:blipFill>
        <p:spPr>
          <a:xfrm>
            <a:off x="4235950" y="4655221"/>
            <a:ext cx="1451417" cy="349415"/>
          </a:xfrm>
          <a:prstGeom prst="rect">
            <a:avLst/>
          </a:prstGeom>
        </p:spPr>
      </p:pic>
    </p:spTree>
    <p:extLst>
      <p:ext uri="{BB962C8B-B14F-4D97-AF65-F5344CB8AC3E}">
        <p14:creationId xmlns:p14="http://schemas.microsoft.com/office/powerpoint/2010/main" val="325341157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FED26A66-2577-4C10-A779-5545DAF5FADC}"/>
              </a:ext>
            </a:extLst>
          </p:cNvPr>
          <p:cNvSpPr>
            <a:spLocks noGrp="1"/>
          </p:cNvSpPr>
          <p:nvPr>
            <p:ph type="title"/>
          </p:nvPr>
        </p:nvSpPr>
        <p:spPr/>
        <p:txBody>
          <a:bodyPr/>
          <a:lstStyle/>
          <a:p>
            <a:r>
              <a:rPr lang="fi-FI" dirty="0"/>
              <a:t>Paikallisen-ekologisen linssin vaiheet</a:t>
            </a:r>
          </a:p>
        </p:txBody>
      </p:sp>
      <p:sp>
        <p:nvSpPr>
          <p:cNvPr id="4" name="Päivämäärän paikkamerkki 3">
            <a:extLst>
              <a:ext uri="{FF2B5EF4-FFF2-40B4-BE49-F238E27FC236}">
                <a16:creationId xmlns:a16="http://schemas.microsoft.com/office/drawing/2014/main" id="{2A098619-7C2D-43D5-AB83-D0E0434166F9}"/>
              </a:ext>
            </a:extLst>
          </p:cNvPr>
          <p:cNvSpPr>
            <a:spLocks noGrp="1"/>
          </p:cNvSpPr>
          <p:nvPr>
            <p:ph type="dt" sz="half" idx="2"/>
          </p:nvPr>
        </p:nvSpPr>
        <p:spPr/>
        <p:txBody>
          <a:bodyPr/>
          <a:lstStyle/>
          <a:p>
            <a:fld id="{A5E697A1-3F13-4B58-9FC9-411EEC634510}" type="datetime1">
              <a:rPr lang="fi-FI" smtClean="0"/>
              <a:pPr/>
              <a:t>4.10.2021</a:t>
            </a:fld>
            <a:endParaRPr lang="fi-FI" dirty="0"/>
          </a:p>
        </p:txBody>
      </p:sp>
      <p:sp>
        <p:nvSpPr>
          <p:cNvPr id="5" name="Tekstin paikkamerkki 4">
            <a:extLst>
              <a:ext uri="{FF2B5EF4-FFF2-40B4-BE49-F238E27FC236}">
                <a16:creationId xmlns:a16="http://schemas.microsoft.com/office/drawing/2014/main" id="{624FA063-3D87-4620-A4C0-BDF28B621CA5}"/>
              </a:ext>
            </a:extLst>
          </p:cNvPr>
          <p:cNvSpPr>
            <a:spLocks noGrp="1"/>
          </p:cNvSpPr>
          <p:nvPr>
            <p:ph type="body" sz="quarter" idx="15"/>
          </p:nvPr>
        </p:nvSpPr>
        <p:spPr/>
        <p:txBody>
          <a:bodyPr/>
          <a:lstStyle/>
          <a:p>
            <a:r>
              <a:rPr lang="fi-FI" dirty="0"/>
              <a:t>Krista Pokkinen</a:t>
            </a:r>
          </a:p>
        </p:txBody>
      </p:sp>
      <p:sp>
        <p:nvSpPr>
          <p:cNvPr id="6" name="Dian numeron paikkamerkki 5">
            <a:extLst>
              <a:ext uri="{FF2B5EF4-FFF2-40B4-BE49-F238E27FC236}">
                <a16:creationId xmlns:a16="http://schemas.microsoft.com/office/drawing/2014/main" id="{EC3CCF80-42BE-42EA-827B-F5A075DF8C39}"/>
              </a:ext>
            </a:extLst>
          </p:cNvPr>
          <p:cNvSpPr>
            <a:spLocks noGrp="1"/>
          </p:cNvSpPr>
          <p:nvPr>
            <p:ph type="sldNum" sz="quarter" idx="4"/>
          </p:nvPr>
        </p:nvSpPr>
        <p:spPr/>
        <p:txBody>
          <a:bodyPr/>
          <a:lstStyle/>
          <a:p>
            <a:fld id="{24342B02-74FC-4320-A08D-C58DA89F77A2}" type="slidenum">
              <a:rPr lang="fi-FI" smtClean="0"/>
              <a:pPr/>
              <a:t>14</a:t>
            </a:fld>
            <a:endParaRPr lang="fi-FI" dirty="0"/>
          </a:p>
        </p:txBody>
      </p:sp>
      <p:sp>
        <p:nvSpPr>
          <p:cNvPr id="7" name="Tekstin paikkamerkki 6">
            <a:extLst>
              <a:ext uri="{FF2B5EF4-FFF2-40B4-BE49-F238E27FC236}">
                <a16:creationId xmlns:a16="http://schemas.microsoft.com/office/drawing/2014/main" id="{D9376250-5092-4E54-BF6C-8C8C4E842FFF}"/>
              </a:ext>
            </a:extLst>
          </p:cNvPr>
          <p:cNvSpPr>
            <a:spLocks noGrp="1"/>
          </p:cNvSpPr>
          <p:nvPr>
            <p:ph type="body" sz="quarter" idx="16"/>
          </p:nvPr>
        </p:nvSpPr>
        <p:spPr>
          <a:xfrm>
            <a:off x="993221" y="1065039"/>
            <a:ext cx="7866062" cy="3366690"/>
          </a:xfrm>
        </p:spPr>
        <p:txBody>
          <a:bodyPr/>
          <a:lstStyle/>
          <a:p>
            <a:r>
              <a:rPr lang="fi-FI" dirty="0"/>
              <a:t> </a:t>
            </a:r>
          </a:p>
        </p:txBody>
      </p:sp>
      <p:sp>
        <p:nvSpPr>
          <p:cNvPr id="8" name="Nuoli: Oikea 7">
            <a:extLst>
              <a:ext uri="{FF2B5EF4-FFF2-40B4-BE49-F238E27FC236}">
                <a16:creationId xmlns:a16="http://schemas.microsoft.com/office/drawing/2014/main" id="{768FC200-B235-4A63-9665-3D137F82D062}"/>
              </a:ext>
            </a:extLst>
          </p:cNvPr>
          <p:cNvSpPr/>
          <p:nvPr/>
        </p:nvSpPr>
        <p:spPr>
          <a:xfrm>
            <a:off x="47380" y="2167924"/>
            <a:ext cx="1299147" cy="1001280"/>
          </a:xfrm>
          <a:prstGeom prst="rightArrow">
            <a:avLst/>
          </a:prstGeom>
          <a:solidFill>
            <a:schemeClr val="accent3">
              <a:lumMod val="20000"/>
              <a:lumOff val="80000"/>
            </a:schemeClr>
          </a:solidFill>
          <a:ln>
            <a:solidFill>
              <a:srgbClr val="00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lumMod val="95000"/>
                    <a:lumOff val="5000"/>
                  </a:schemeClr>
                </a:solidFill>
              </a:rPr>
              <a:t>Selvitä alueen ekologinen sijainti</a:t>
            </a:r>
          </a:p>
        </p:txBody>
      </p:sp>
      <p:sp>
        <p:nvSpPr>
          <p:cNvPr id="9" name="Nuoli: Oikea 8">
            <a:extLst>
              <a:ext uri="{FF2B5EF4-FFF2-40B4-BE49-F238E27FC236}">
                <a16:creationId xmlns:a16="http://schemas.microsoft.com/office/drawing/2014/main" id="{906AB755-7F9B-4761-BC7D-23E26F725D42}"/>
              </a:ext>
            </a:extLst>
          </p:cNvPr>
          <p:cNvSpPr/>
          <p:nvPr/>
        </p:nvSpPr>
        <p:spPr>
          <a:xfrm>
            <a:off x="1438581" y="2190525"/>
            <a:ext cx="1493017" cy="941429"/>
          </a:xfrm>
          <a:prstGeom prst="rightArrow">
            <a:avLst/>
          </a:prstGeom>
          <a:solidFill>
            <a:schemeClr val="accent3">
              <a:lumMod val="20000"/>
              <a:lumOff val="80000"/>
            </a:schemeClr>
          </a:solidFill>
          <a:ln>
            <a:solidFill>
              <a:srgbClr val="00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lumMod val="95000"/>
                    <a:lumOff val="5000"/>
                  </a:schemeClr>
                </a:solidFill>
              </a:rPr>
              <a:t>Valitse alueen kannalta tärkeimmät ekosysteemipalvelut</a:t>
            </a:r>
          </a:p>
        </p:txBody>
      </p:sp>
      <p:sp>
        <p:nvSpPr>
          <p:cNvPr id="10" name="Nuoli: Oikea 9">
            <a:extLst>
              <a:ext uri="{FF2B5EF4-FFF2-40B4-BE49-F238E27FC236}">
                <a16:creationId xmlns:a16="http://schemas.microsoft.com/office/drawing/2014/main" id="{E01480F0-C660-4C83-9E96-AFD70877505D}"/>
              </a:ext>
            </a:extLst>
          </p:cNvPr>
          <p:cNvSpPr/>
          <p:nvPr/>
        </p:nvSpPr>
        <p:spPr>
          <a:xfrm>
            <a:off x="8042056" y="2150716"/>
            <a:ext cx="1427111" cy="964030"/>
          </a:xfrm>
          <a:prstGeom prst="rightArrow">
            <a:avLst/>
          </a:prstGeom>
          <a:solidFill>
            <a:schemeClr val="accent3">
              <a:lumMod val="20000"/>
              <a:lumOff val="80000"/>
            </a:schemeClr>
          </a:solidFill>
          <a:ln>
            <a:solidFill>
              <a:srgbClr val="00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lumMod val="95000"/>
                    <a:lumOff val="5000"/>
                  </a:schemeClr>
                </a:solidFill>
              </a:rPr>
              <a:t>Tavoitteita vastaavan nykytilan selvittäminen</a:t>
            </a:r>
          </a:p>
        </p:txBody>
      </p:sp>
      <p:sp>
        <p:nvSpPr>
          <p:cNvPr id="12" name="Nuoli: Oikea 11">
            <a:extLst>
              <a:ext uri="{FF2B5EF4-FFF2-40B4-BE49-F238E27FC236}">
                <a16:creationId xmlns:a16="http://schemas.microsoft.com/office/drawing/2014/main" id="{574BB0C1-43ED-4043-ABA4-CBD2EB7B1196}"/>
              </a:ext>
            </a:extLst>
          </p:cNvPr>
          <p:cNvSpPr/>
          <p:nvPr/>
        </p:nvSpPr>
        <p:spPr>
          <a:xfrm>
            <a:off x="3019233" y="2167924"/>
            <a:ext cx="1582912" cy="1047015"/>
          </a:xfrm>
          <a:prstGeom prst="rightArrow">
            <a:avLst/>
          </a:prstGeom>
          <a:solidFill>
            <a:schemeClr val="accent3">
              <a:lumMod val="20000"/>
              <a:lumOff val="80000"/>
            </a:schemeClr>
          </a:solidFill>
          <a:ln>
            <a:solidFill>
              <a:srgbClr val="00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lumMod val="95000"/>
                    <a:lumOff val="5000"/>
                  </a:schemeClr>
                </a:solidFill>
              </a:rPr>
              <a:t>Selvitä kuinka luonto tuottaa valittuja ekosysteemi palveluita?</a:t>
            </a:r>
          </a:p>
        </p:txBody>
      </p:sp>
      <p:sp>
        <p:nvSpPr>
          <p:cNvPr id="13" name="Nuoli: Oikea 12">
            <a:extLst>
              <a:ext uri="{FF2B5EF4-FFF2-40B4-BE49-F238E27FC236}">
                <a16:creationId xmlns:a16="http://schemas.microsoft.com/office/drawing/2014/main" id="{CA10FE4F-59DB-42CF-90F7-3A10AFA1FD31}"/>
              </a:ext>
            </a:extLst>
          </p:cNvPr>
          <p:cNvSpPr/>
          <p:nvPr/>
        </p:nvSpPr>
        <p:spPr>
          <a:xfrm>
            <a:off x="6279271" y="2103867"/>
            <a:ext cx="1662856" cy="1028087"/>
          </a:xfrm>
          <a:prstGeom prst="rightArrow">
            <a:avLst/>
          </a:prstGeom>
          <a:solidFill>
            <a:schemeClr val="accent3">
              <a:lumMod val="20000"/>
              <a:lumOff val="80000"/>
            </a:schemeClr>
          </a:solidFill>
          <a:ln>
            <a:solidFill>
              <a:srgbClr val="00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lumMod val="95000"/>
                    <a:lumOff val="5000"/>
                  </a:schemeClr>
                </a:solidFill>
              </a:rPr>
              <a:t>Valitse ekosysteemipalveluihin liittyvät tavoitteet</a:t>
            </a:r>
          </a:p>
        </p:txBody>
      </p:sp>
      <p:sp>
        <p:nvSpPr>
          <p:cNvPr id="14" name="Nuoli: Oikea 13">
            <a:extLst>
              <a:ext uri="{FF2B5EF4-FFF2-40B4-BE49-F238E27FC236}">
                <a16:creationId xmlns:a16="http://schemas.microsoft.com/office/drawing/2014/main" id="{9D42E8B0-48C4-4EEE-918F-E7F4B30CFD96}"/>
              </a:ext>
            </a:extLst>
          </p:cNvPr>
          <p:cNvSpPr/>
          <p:nvPr/>
        </p:nvSpPr>
        <p:spPr>
          <a:xfrm>
            <a:off x="4694198" y="2100931"/>
            <a:ext cx="1518205" cy="1114008"/>
          </a:xfrm>
          <a:prstGeom prst="rightArrow">
            <a:avLst/>
          </a:prstGeom>
          <a:solidFill>
            <a:schemeClr val="accent3">
              <a:lumMod val="20000"/>
              <a:lumOff val="80000"/>
            </a:schemeClr>
          </a:solidFill>
          <a:ln>
            <a:solidFill>
              <a:srgbClr val="00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lumMod val="95000"/>
                    <a:lumOff val="5000"/>
                  </a:schemeClr>
                </a:solidFill>
              </a:rPr>
              <a:t>Selvitä millaista toimintaa alueella on ekosysteemipalveluiden tukemiseksi.</a:t>
            </a:r>
          </a:p>
        </p:txBody>
      </p:sp>
      <p:sp>
        <p:nvSpPr>
          <p:cNvPr id="15" name="Suorakulmio 14">
            <a:extLst>
              <a:ext uri="{FF2B5EF4-FFF2-40B4-BE49-F238E27FC236}">
                <a16:creationId xmlns:a16="http://schemas.microsoft.com/office/drawing/2014/main" id="{95D4D0AD-A9D5-4D43-9F60-AC3A65BAA880}"/>
              </a:ext>
            </a:extLst>
          </p:cNvPr>
          <p:cNvSpPr/>
          <p:nvPr/>
        </p:nvSpPr>
        <p:spPr>
          <a:xfrm>
            <a:off x="47380" y="1008361"/>
            <a:ext cx="1824960" cy="781414"/>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rPr>
              <a:t>Ekologisen sijainnin tietäminen helpottaa selvittämään millaisia ekosysteemipalveluita alueen luonto tuottaa.</a:t>
            </a:r>
          </a:p>
        </p:txBody>
      </p:sp>
      <p:sp>
        <p:nvSpPr>
          <p:cNvPr id="16" name="Suorakulmio 15">
            <a:extLst>
              <a:ext uri="{FF2B5EF4-FFF2-40B4-BE49-F238E27FC236}">
                <a16:creationId xmlns:a16="http://schemas.microsoft.com/office/drawing/2014/main" id="{88D8BE8C-B4D1-461E-A1AE-D0ABD9588397}"/>
              </a:ext>
            </a:extLst>
          </p:cNvPr>
          <p:cNvSpPr/>
          <p:nvPr/>
        </p:nvSpPr>
        <p:spPr>
          <a:xfrm>
            <a:off x="1174838" y="3383135"/>
            <a:ext cx="1656301" cy="1048594"/>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rPr>
              <a:t>Ekosysteemipalveluita voivat olla esimerkiksi veden kierto, hiilen sidonta ja biodiversiteetin tukeminen. Ekosysteemipalvelut voidaan jakaa veteen, maahan ja ilmaan.</a:t>
            </a:r>
          </a:p>
        </p:txBody>
      </p:sp>
      <p:sp>
        <p:nvSpPr>
          <p:cNvPr id="17" name="Suorakulmio 16">
            <a:extLst>
              <a:ext uri="{FF2B5EF4-FFF2-40B4-BE49-F238E27FC236}">
                <a16:creationId xmlns:a16="http://schemas.microsoft.com/office/drawing/2014/main" id="{AB50B775-EA7A-46E7-9B59-626DCB0BFBF4}"/>
              </a:ext>
            </a:extLst>
          </p:cNvPr>
          <p:cNvSpPr/>
          <p:nvPr/>
        </p:nvSpPr>
        <p:spPr>
          <a:xfrm>
            <a:off x="4266101" y="3610747"/>
            <a:ext cx="1886530" cy="1000517"/>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rPr>
              <a:t>Onko alueella esimerkiksi luonnonmonimuotoisuutta tukevaa toimintaa tai esimerkiksi viherrakentamista? Jos toimintaa ei ole, niin millaista toimintaa alue voisi tehdä ekosysteemeiden hyväksi?</a:t>
            </a:r>
          </a:p>
        </p:txBody>
      </p:sp>
      <p:sp>
        <p:nvSpPr>
          <p:cNvPr id="18" name="Suorakulmio 17">
            <a:extLst>
              <a:ext uri="{FF2B5EF4-FFF2-40B4-BE49-F238E27FC236}">
                <a16:creationId xmlns:a16="http://schemas.microsoft.com/office/drawing/2014/main" id="{208EF7FB-0E32-43FB-BE75-426FD96874B0}"/>
              </a:ext>
            </a:extLst>
          </p:cNvPr>
          <p:cNvSpPr/>
          <p:nvPr/>
        </p:nvSpPr>
        <p:spPr>
          <a:xfrm>
            <a:off x="6152631" y="1052097"/>
            <a:ext cx="1459217" cy="821673"/>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rPr>
              <a:t>Onko alueella määriteltynä paikallisia ja ekologisia tavoitteita?</a:t>
            </a:r>
          </a:p>
        </p:txBody>
      </p:sp>
      <p:cxnSp>
        <p:nvCxnSpPr>
          <p:cNvPr id="20" name="Suora nuoliyhdysviiva 19">
            <a:extLst>
              <a:ext uri="{FF2B5EF4-FFF2-40B4-BE49-F238E27FC236}">
                <a16:creationId xmlns:a16="http://schemas.microsoft.com/office/drawing/2014/main" id="{1140D2FF-EA4B-4C36-ADC6-C45169A99C45}"/>
              </a:ext>
            </a:extLst>
          </p:cNvPr>
          <p:cNvCxnSpPr>
            <a:cxnSpLocks/>
          </p:cNvCxnSpPr>
          <p:nvPr/>
        </p:nvCxnSpPr>
        <p:spPr>
          <a:xfrm flipV="1">
            <a:off x="691822" y="1943340"/>
            <a:ext cx="0" cy="3397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uora nuoliyhdysviiva 21">
            <a:extLst>
              <a:ext uri="{FF2B5EF4-FFF2-40B4-BE49-F238E27FC236}">
                <a16:creationId xmlns:a16="http://schemas.microsoft.com/office/drawing/2014/main" id="{7968675C-C300-4051-B09E-F6192BC6F579}"/>
              </a:ext>
            </a:extLst>
          </p:cNvPr>
          <p:cNvCxnSpPr>
            <a:cxnSpLocks/>
          </p:cNvCxnSpPr>
          <p:nvPr/>
        </p:nvCxnSpPr>
        <p:spPr>
          <a:xfrm>
            <a:off x="2006355" y="2952663"/>
            <a:ext cx="1" cy="3585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uora nuoliyhdysviiva 23">
            <a:extLst>
              <a:ext uri="{FF2B5EF4-FFF2-40B4-BE49-F238E27FC236}">
                <a16:creationId xmlns:a16="http://schemas.microsoft.com/office/drawing/2014/main" id="{6158E2D7-A055-4A56-93CE-DD6EBE0F590D}"/>
              </a:ext>
            </a:extLst>
          </p:cNvPr>
          <p:cNvCxnSpPr>
            <a:cxnSpLocks/>
          </p:cNvCxnSpPr>
          <p:nvPr/>
        </p:nvCxnSpPr>
        <p:spPr>
          <a:xfrm>
            <a:off x="5235192" y="3067410"/>
            <a:ext cx="0" cy="4876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uora nuoliyhdysviiva 25">
            <a:extLst>
              <a:ext uri="{FF2B5EF4-FFF2-40B4-BE49-F238E27FC236}">
                <a16:creationId xmlns:a16="http://schemas.microsoft.com/office/drawing/2014/main" id="{455A230E-094F-4496-87C1-40FAC709C2FD}"/>
              </a:ext>
            </a:extLst>
          </p:cNvPr>
          <p:cNvCxnSpPr>
            <a:cxnSpLocks/>
          </p:cNvCxnSpPr>
          <p:nvPr/>
        </p:nvCxnSpPr>
        <p:spPr>
          <a:xfrm flipV="1">
            <a:off x="6836241" y="1933168"/>
            <a:ext cx="0" cy="3413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Suorakulmio 26">
            <a:extLst>
              <a:ext uri="{FF2B5EF4-FFF2-40B4-BE49-F238E27FC236}">
                <a16:creationId xmlns:a16="http://schemas.microsoft.com/office/drawing/2014/main" id="{ACB86F3B-34E7-4DA0-AE29-72058EBC0B04}"/>
              </a:ext>
            </a:extLst>
          </p:cNvPr>
          <p:cNvSpPr/>
          <p:nvPr/>
        </p:nvSpPr>
        <p:spPr>
          <a:xfrm>
            <a:off x="2947000" y="1001967"/>
            <a:ext cx="1582910" cy="781414"/>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rPr>
              <a:t>Miten paikallinen luonto esimerkiksi sitoo hiiltä maahan tai kierrättää ravinteita?</a:t>
            </a:r>
          </a:p>
        </p:txBody>
      </p:sp>
      <p:cxnSp>
        <p:nvCxnSpPr>
          <p:cNvPr id="40" name="Suora nuoliyhdysviiva 39">
            <a:extLst>
              <a:ext uri="{FF2B5EF4-FFF2-40B4-BE49-F238E27FC236}">
                <a16:creationId xmlns:a16="http://schemas.microsoft.com/office/drawing/2014/main" id="{7D5C3189-19FD-4F7A-B3B2-034048678038}"/>
              </a:ext>
            </a:extLst>
          </p:cNvPr>
          <p:cNvCxnSpPr>
            <a:cxnSpLocks/>
          </p:cNvCxnSpPr>
          <p:nvPr/>
        </p:nvCxnSpPr>
        <p:spPr>
          <a:xfrm flipV="1">
            <a:off x="3700157" y="1850745"/>
            <a:ext cx="0" cy="4477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5" name="Kuva 24">
            <a:extLst>
              <a:ext uri="{FF2B5EF4-FFF2-40B4-BE49-F238E27FC236}">
                <a16:creationId xmlns:a16="http://schemas.microsoft.com/office/drawing/2014/main" id="{FD3C1ABF-E2EB-47A5-B55F-5E12238B39EB}"/>
              </a:ext>
            </a:extLst>
          </p:cNvPr>
          <p:cNvPicPr>
            <a:picLocks noChangeAspect="1"/>
          </p:cNvPicPr>
          <p:nvPr/>
        </p:nvPicPr>
        <p:blipFill>
          <a:blip r:embed="rId2"/>
          <a:stretch>
            <a:fillRect/>
          </a:stretch>
        </p:blipFill>
        <p:spPr>
          <a:xfrm>
            <a:off x="4235950" y="4655221"/>
            <a:ext cx="1451417" cy="349415"/>
          </a:xfrm>
          <a:prstGeom prst="rect">
            <a:avLst/>
          </a:prstGeom>
        </p:spPr>
      </p:pic>
    </p:spTree>
    <p:extLst>
      <p:ext uri="{BB962C8B-B14F-4D97-AF65-F5344CB8AC3E}">
        <p14:creationId xmlns:p14="http://schemas.microsoft.com/office/powerpoint/2010/main" val="197024412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1CCBE330-27EC-4447-9172-DA94DF53F0BC}"/>
              </a:ext>
            </a:extLst>
          </p:cNvPr>
          <p:cNvSpPr>
            <a:spLocks noGrp="1"/>
          </p:cNvSpPr>
          <p:nvPr>
            <p:ph type="title"/>
          </p:nvPr>
        </p:nvSpPr>
        <p:spPr/>
        <p:txBody>
          <a:bodyPr/>
          <a:lstStyle/>
          <a:p>
            <a:r>
              <a:rPr lang="fi-FI" dirty="0"/>
              <a:t>Miten Pirkanmaalla tehtiin</a:t>
            </a:r>
          </a:p>
        </p:txBody>
      </p:sp>
      <p:sp>
        <p:nvSpPr>
          <p:cNvPr id="4" name="Päivämäärän paikkamerkki 3">
            <a:extLst>
              <a:ext uri="{FF2B5EF4-FFF2-40B4-BE49-F238E27FC236}">
                <a16:creationId xmlns:a16="http://schemas.microsoft.com/office/drawing/2014/main" id="{4E9C0059-DB44-422C-9D63-AE502859105B}"/>
              </a:ext>
            </a:extLst>
          </p:cNvPr>
          <p:cNvSpPr>
            <a:spLocks noGrp="1"/>
          </p:cNvSpPr>
          <p:nvPr>
            <p:ph type="dt" sz="half" idx="2"/>
          </p:nvPr>
        </p:nvSpPr>
        <p:spPr/>
        <p:txBody>
          <a:bodyPr/>
          <a:lstStyle/>
          <a:p>
            <a:fld id="{A5E697A1-3F13-4B58-9FC9-411EEC634510}" type="datetime1">
              <a:rPr lang="fi-FI" smtClean="0"/>
              <a:pPr/>
              <a:t>4.10.2021</a:t>
            </a:fld>
            <a:endParaRPr lang="fi-FI" dirty="0"/>
          </a:p>
        </p:txBody>
      </p:sp>
      <p:sp>
        <p:nvSpPr>
          <p:cNvPr id="5" name="Tekstin paikkamerkki 4">
            <a:extLst>
              <a:ext uri="{FF2B5EF4-FFF2-40B4-BE49-F238E27FC236}">
                <a16:creationId xmlns:a16="http://schemas.microsoft.com/office/drawing/2014/main" id="{C22AE370-F7CF-41EB-9DA3-1C0B70C7D684}"/>
              </a:ext>
            </a:extLst>
          </p:cNvPr>
          <p:cNvSpPr>
            <a:spLocks noGrp="1"/>
          </p:cNvSpPr>
          <p:nvPr>
            <p:ph type="body" sz="quarter" idx="15"/>
          </p:nvPr>
        </p:nvSpPr>
        <p:spPr/>
        <p:txBody>
          <a:bodyPr/>
          <a:lstStyle/>
          <a:p>
            <a:endParaRPr lang="fi-FI"/>
          </a:p>
        </p:txBody>
      </p:sp>
      <p:sp>
        <p:nvSpPr>
          <p:cNvPr id="6" name="Dian numeron paikkamerkki 5">
            <a:extLst>
              <a:ext uri="{FF2B5EF4-FFF2-40B4-BE49-F238E27FC236}">
                <a16:creationId xmlns:a16="http://schemas.microsoft.com/office/drawing/2014/main" id="{84021778-F696-45C7-8640-55BEE104C95C}"/>
              </a:ext>
            </a:extLst>
          </p:cNvPr>
          <p:cNvSpPr>
            <a:spLocks noGrp="1"/>
          </p:cNvSpPr>
          <p:nvPr>
            <p:ph type="sldNum" sz="quarter" idx="4"/>
          </p:nvPr>
        </p:nvSpPr>
        <p:spPr/>
        <p:txBody>
          <a:bodyPr/>
          <a:lstStyle/>
          <a:p>
            <a:fld id="{24342B02-74FC-4320-A08D-C58DA89F77A2}" type="slidenum">
              <a:rPr lang="fi-FI" smtClean="0"/>
              <a:pPr/>
              <a:t>15</a:t>
            </a:fld>
            <a:endParaRPr lang="fi-FI" dirty="0"/>
          </a:p>
        </p:txBody>
      </p:sp>
      <p:sp>
        <p:nvSpPr>
          <p:cNvPr id="7" name="Tekstin paikkamerkki 6">
            <a:extLst>
              <a:ext uri="{FF2B5EF4-FFF2-40B4-BE49-F238E27FC236}">
                <a16:creationId xmlns:a16="http://schemas.microsoft.com/office/drawing/2014/main" id="{8728AF68-5447-4401-88E2-32DBC53E6343}"/>
              </a:ext>
            </a:extLst>
          </p:cNvPr>
          <p:cNvSpPr>
            <a:spLocks noGrp="1"/>
          </p:cNvSpPr>
          <p:nvPr>
            <p:ph type="body" sz="quarter" idx="16"/>
          </p:nvPr>
        </p:nvSpPr>
        <p:spPr>
          <a:xfrm>
            <a:off x="833264" y="804006"/>
            <a:ext cx="7866062" cy="3535488"/>
          </a:xfrm>
        </p:spPr>
        <p:txBody>
          <a:bodyPr/>
          <a:lstStyle/>
          <a:p>
            <a:pPr marL="285750" indent="-285750">
              <a:buFont typeface="Wingdings" panose="05000000000000000000" pitchFamily="2" charset="2"/>
              <a:buChar char="§"/>
            </a:pPr>
            <a:r>
              <a:rPr lang="fi-FI" sz="1600" dirty="0"/>
              <a:t>Pirkanmaa kuuluu havumetsävyöhykkeeseen.</a:t>
            </a:r>
          </a:p>
          <a:p>
            <a:pPr marL="285750" indent="-285750">
              <a:buFont typeface="Wingdings" panose="05000000000000000000" pitchFamily="2" charset="2"/>
              <a:buChar char="§"/>
            </a:pPr>
            <a:r>
              <a:rPr lang="fi-FI" sz="1600" dirty="0"/>
              <a:t>Pirkanmaan paikallisen-ekologisen linssin ulottuvuuksiksi valittiin Pirkanmaan kannalta tärkeimmät ekosysteemipalvelut, jotka jaettiin veteen, maahan ja ilmaan.</a:t>
            </a:r>
          </a:p>
          <a:p>
            <a:pPr lvl="1">
              <a:buFont typeface="Wingdings" panose="05000000000000000000" pitchFamily="2" charset="2"/>
              <a:buChar char="§"/>
            </a:pPr>
            <a:r>
              <a:rPr lang="fi-FI" sz="1400" dirty="0"/>
              <a:t>Valitut ulottuvuudet: veden kierto, hiilensidonta, ravinteiden kierto, biodiversiteetin tukeminen, energian tuotto, ilmanlaadun säätely ja lämpötilan säätely.</a:t>
            </a:r>
            <a:endParaRPr lang="fi-FI" sz="1800" dirty="0"/>
          </a:p>
          <a:p>
            <a:pPr marL="285750" indent="-285750">
              <a:buFont typeface="Arial" panose="020B0604020202020204" pitchFamily="34" charset="0"/>
              <a:buChar char="•"/>
            </a:pPr>
            <a:r>
              <a:rPr lang="fi-FI" sz="1600" dirty="0"/>
              <a:t>Ekosysteemien toimintatavoista etsittiin tietoa ja selvitettiin, onko Pirkanmaalla olemassa näihin liittyvää toimintaa. Tampereella tehdään jo jonkin verran ekosysteemipalveluiden tukemiseen liittyvää työtä. Muiden kuntien toiminnasta ei ollut löydettävissä tietoa.   </a:t>
            </a:r>
          </a:p>
          <a:p>
            <a:pPr marL="285750" indent="-285750">
              <a:buFont typeface="Arial" panose="020B0604020202020204" pitchFamily="34" charset="0"/>
              <a:buChar char="•"/>
            </a:pPr>
            <a:r>
              <a:rPr lang="fi-FI" sz="1600" dirty="0"/>
              <a:t>Pirkanmaan kuntien kuntastrategioissa ei ollut mainittuna ekologisia tavoitteita kovinkaan laajasti.</a:t>
            </a:r>
          </a:p>
          <a:p>
            <a:endParaRPr lang="fi-FI" sz="1600" dirty="0"/>
          </a:p>
          <a:p>
            <a:r>
              <a:rPr lang="fi-FI" sz="1600" dirty="0"/>
              <a:t>Hyödyllisiä lähteitä: </a:t>
            </a:r>
            <a:r>
              <a:rPr lang="fi-FI" sz="1600" dirty="0" err="1">
                <a:hlinkClick r:id="rId2"/>
              </a:rPr>
              <a:t>Ecoregions</a:t>
            </a:r>
            <a:r>
              <a:rPr lang="fi-FI" sz="1600" dirty="0"/>
              <a:t> ja </a:t>
            </a:r>
            <a:r>
              <a:rPr lang="fi-FI" sz="1600" dirty="0" err="1">
                <a:hlinkClick r:id="rId3"/>
              </a:rPr>
              <a:t>Ask</a:t>
            </a:r>
            <a:r>
              <a:rPr lang="fi-FI" sz="1600" dirty="0">
                <a:hlinkClick r:id="rId3"/>
              </a:rPr>
              <a:t> </a:t>
            </a:r>
            <a:r>
              <a:rPr lang="fi-FI" sz="1600" dirty="0" err="1">
                <a:hlinkClick r:id="rId3"/>
              </a:rPr>
              <a:t>Nature</a:t>
            </a:r>
            <a:endParaRPr lang="fi-FI" sz="1600" dirty="0"/>
          </a:p>
          <a:p>
            <a:endParaRPr lang="fi-FI" dirty="0"/>
          </a:p>
        </p:txBody>
      </p:sp>
    </p:spTree>
    <p:extLst>
      <p:ext uri="{BB962C8B-B14F-4D97-AF65-F5344CB8AC3E}">
        <p14:creationId xmlns:p14="http://schemas.microsoft.com/office/powerpoint/2010/main" val="1100997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ACF40563-1693-4C1A-80F8-E21BC309CD7A}"/>
              </a:ext>
            </a:extLst>
          </p:cNvPr>
          <p:cNvSpPr>
            <a:spLocks noGrp="1"/>
          </p:cNvSpPr>
          <p:nvPr>
            <p:ph type="title"/>
          </p:nvPr>
        </p:nvSpPr>
        <p:spPr/>
        <p:txBody>
          <a:bodyPr/>
          <a:lstStyle/>
          <a:p>
            <a:r>
              <a:rPr lang="fi-FI" dirty="0"/>
              <a:t>Esimerkki 3. Pirkanmaan nykytila-analyysi vesi ulottuvuuden ekosysteemipalveluista, tavoitteista ja nykytilasta.</a:t>
            </a:r>
          </a:p>
        </p:txBody>
      </p:sp>
      <p:sp>
        <p:nvSpPr>
          <p:cNvPr id="4" name="Päivämäärän paikkamerkki 3">
            <a:extLst>
              <a:ext uri="{FF2B5EF4-FFF2-40B4-BE49-F238E27FC236}">
                <a16:creationId xmlns:a16="http://schemas.microsoft.com/office/drawing/2014/main" id="{EB17BE37-ECA4-4671-AEE4-7FC54EECF84E}"/>
              </a:ext>
            </a:extLst>
          </p:cNvPr>
          <p:cNvSpPr>
            <a:spLocks noGrp="1"/>
          </p:cNvSpPr>
          <p:nvPr>
            <p:ph type="dt" sz="half" idx="2"/>
          </p:nvPr>
        </p:nvSpPr>
        <p:spPr/>
        <p:txBody>
          <a:bodyPr/>
          <a:lstStyle/>
          <a:p>
            <a:fld id="{A5E697A1-3F13-4B58-9FC9-411EEC634510}" type="datetime1">
              <a:rPr lang="fi-FI" smtClean="0"/>
              <a:pPr/>
              <a:t>4.10.2021</a:t>
            </a:fld>
            <a:endParaRPr lang="fi-FI" dirty="0"/>
          </a:p>
        </p:txBody>
      </p:sp>
      <p:sp>
        <p:nvSpPr>
          <p:cNvPr id="5" name="Tekstin paikkamerkki 4">
            <a:extLst>
              <a:ext uri="{FF2B5EF4-FFF2-40B4-BE49-F238E27FC236}">
                <a16:creationId xmlns:a16="http://schemas.microsoft.com/office/drawing/2014/main" id="{9D3634FE-871F-47CC-ACC6-13F519E15ADA}"/>
              </a:ext>
            </a:extLst>
          </p:cNvPr>
          <p:cNvSpPr>
            <a:spLocks noGrp="1"/>
          </p:cNvSpPr>
          <p:nvPr>
            <p:ph type="body" sz="quarter" idx="15"/>
          </p:nvPr>
        </p:nvSpPr>
        <p:spPr/>
        <p:txBody>
          <a:bodyPr/>
          <a:lstStyle/>
          <a:p>
            <a:r>
              <a:rPr lang="fi-FI" dirty="0"/>
              <a:t>Krista Pokkinen</a:t>
            </a:r>
          </a:p>
        </p:txBody>
      </p:sp>
      <p:sp>
        <p:nvSpPr>
          <p:cNvPr id="6" name="Dian numeron paikkamerkki 5">
            <a:extLst>
              <a:ext uri="{FF2B5EF4-FFF2-40B4-BE49-F238E27FC236}">
                <a16:creationId xmlns:a16="http://schemas.microsoft.com/office/drawing/2014/main" id="{6A23BBA5-668B-4C96-B716-33F00EA3EAF2}"/>
              </a:ext>
            </a:extLst>
          </p:cNvPr>
          <p:cNvSpPr>
            <a:spLocks noGrp="1"/>
          </p:cNvSpPr>
          <p:nvPr>
            <p:ph type="sldNum" sz="quarter" idx="4"/>
          </p:nvPr>
        </p:nvSpPr>
        <p:spPr/>
        <p:txBody>
          <a:bodyPr/>
          <a:lstStyle/>
          <a:p>
            <a:fld id="{24342B02-74FC-4320-A08D-C58DA89F77A2}" type="slidenum">
              <a:rPr lang="fi-FI" smtClean="0"/>
              <a:pPr/>
              <a:t>16</a:t>
            </a:fld>
            <a:endParaRPr lang="fi-FI" dirty="0"/>
          </a:p>
        </p:txBody>
      </p:sp>
      <p:pic>
        <p:nvPicPr>
          <p:cNvPr id="9" name="Kuva 8">
            <a:extLst>
              <a:ext uri="{FF2B5EF4-FFF2-40B4-BE49-F238E27FC236}">
                <a16:creationId xmlns:a16="http://schemas.microsoft.com/office/drawing/2014/main" id="{082C2BDD-F729-4FE9-A687-5C2D41E13682}"/>
              </a:ext>
            </a:extLst>
          </p:cNvPr>
          <p:cNvPicPr>
            <a:picLocks noChangeAspect="1"/>
          </p:cNvPicPr>
          <p:nvPr/>
        </p:nvPicPr>
        <p:blipFill>
          <a:blip r:embed="rId2"/>
          <a:stretch>
            <a:fillRect/>
          </a:stretch>
        </p:blipFill>
        <p:spPr>
          <a:xfrm>
            <a:off x="441130" y="1854388"/>
            <a:ext cx="8380325" cy="1646430"/>
          </a:xfrm>
          <a:prstGeom prst="rect">
            <a:avLst/>
          </a:prstGeom>
        </p:spPr>
      </p:pic>
      <p:pic>
        <p:nvPicPr>
          <p:cNvPr id="8" name="Kuva 7">
            <a:extLst>
              <a:ext uri="{FF2B5EF4-FFF2-40B4-BE49-F238E27FC236}">
                <a16:creationId xmlns:a16="http://schemas.microsoft.com/office/drawing/2014/main" id="{2E0B4187-114E-459D-9D23-507D0883D95A}"/>
              </a:ext>
            </a:extLst>
          </p:cNvPr>
          <p:cNvPicPr>
            <a:picLocks noChangeAspect="1"/>
          </p:cNvPicPr>
          <p:nvPr/>
        </p:nvPicPr>
        <p:blipFill>
          <a:blip r:embed="rId3"/>
          <a:stretch>
            <a:fillRect/>
          </a:stretch>
        </p:blipFill>
        <p:spPr>
          <a:xfrm>
            <a:off x="4235950" y="4655221"/>
            <a:ext cx="1451417" cy="349415"/>
          </a:xfrm>
          <a:prstGeom prst="rect">
            <a:avLst/>
          </a:prstGeom>
        </p:spPr>
      </p:pic>
    </p:spTree>
    <p:extLst>
      <p:ext uri="{BB962C8B-B14F-4D97-AF65-F5344CB8AC3E}">
        <p14:creationId xmlns:p14="http://schemas.microsoft.com/office/powerpoint/2010/main" val="341663604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94B1460D-6DFD-4BB0-9052-5AB3B1E2F4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b="-1351"/>
          <a:stretch/>
        </p:blipFill>
        <p:spPr>
          <a:xfrm>
            <a:off x="438942" y="677678"/>
            <a:ext cx="4192276" cy="4233130"/>
          </a:xfrm>
          <a:prstGeom prst="rect">
            <a:avLst/>
          </a:prstGeom>
        </p:spPr>
      </p:pic>
      <p:sp>
        <p:nvSpPr>
          <p:cNvPr id="3" name="Otsikko 2">
            <a:extLst>
              <a:ext uri="{FF2B5EF4-FFF2-40B4-BE49-F238E27FC236}">
                <a16:creationId xmlns:a16="http://schemas.microsoft.com/office/drawing/2014/main" id="{65AEDB1C-4174-4A98-9D69-D436F0C13C1C}"/>
              </a:ext>
            </a:extLst>
          </p:cNvPr>
          <p:cNvSpPr>
            <a:spLocks noGrp="1"/>
          </p:cNvSpPr>
          <p:nvPr>
            <p:ph type="title"/>
          </p:nvPr>
        </p:nvSpPr>
        <p:spPr/>
        <p:txBody>
          <a:bodyPr/>
          <a:lstStyle/>
          <a:p>
            <a:r>
              <a:rPr lang="fi-FI" dirty="0"/>
              <a:t>Linssi 3: Globaali-ekologinen</a:t>
            </a:r>
          </a:p>
        </p:txBody>
      </p:sp>
      <p:sp>
        <p:nvSpPr>
          <p:cNvPr id="4" name="Päivämäärän paikkamerkki 3">
            <a:extLst>
              <a:ext uri="{FF2B5EF4-FFF2-40B4-BE49-F238E27FC236}">
                <a16:creationId xmlns:a16="http://schemas.microsoft.com/office/drawing/2014/main" id="{999EB648-D1CD-4BA5-9A7A-C51B1CE43F97}"/>
              </a:ext>
            </a:extLst>
          </p:cNvPr>
          <p:cNvSpPr>
            <a:spLocks noGrp="1"/>
          </p:cNvSpPr>
          <p:nvPr>
            <p:ph type="dt" sz="half" idx="2"/>
          </p:nvPr>
        </p:nvSpPr>
        <p:spPr/>
        <p:txBody>
          <a:bodyPr/>
          <a:lstStyle/>
          <a:p>
            <a:fld id="{A5E697A1-3F13-4B58-9FC9-411EEC634510}" type="datetime1">
              <a:rPr lang="fi-FI" smtClean="0"/>
              <a:pPr/>
              <a:t>4.10.2021</a:t>
            </a:fld>
            <a:endParaRPr lang="fi-FI" dirty="0"/>
          </a:p>
        </p:txBody>
      </p:sp>
      <p:sp>
        <p:nvSpPr>
          <p:cNvPr id="5" name="Tekstin paikkamerkki 4">
            <a:extLst>
              <a:ext uri="{FF2B5EF4-FFF2-40B4-BE49-F238E27FC236}">
                <a16:creationId xmlns:a16="http://schemas.microsoft.com/office/drawing/2014/main" id="{949ACB28-CDA6-4DA8-BD2D-423D5AB71333}"/>
              </a:ext>
            </a:extLst>
          </p:cNvPr>
          <p:cNvSpPr>
            <a:spLocks noGrp="1"/>
          </p:cNvSpPr>
          <p:nvPr>
            <p:ph type="body" sz="quarter" idx="15"/>
          </p:nvPr>
        </p:nvSpPr>
        <p:spPr/>
        <p:txBody>
          <a:bodyPr/>
          <a:lstStyle/>
          <a:p>
            <a:r>
              <a:rPr lang="fi-FI" dirty="0"/>
              <a:t>Krista Pokkinen</a:t>
            </a:r>
          </a:p>
        </p:txBody>
      </p:sp>
      <p:sp>
        <p:nvSpPr>
          <p:cNvPr id="6" name="Dian numeron paikkamerkki 5">
            <a:extLst>
              <a:ext uri="{FF2B5EF4-FFF2-40B4-BE49-F238E27FC236}">
                <a16:creationId xmlns:a16="http://schemas.microsoft.com/office/drawing/2014/main" id="{28613023-3970-4A7B-BDC3-5D5F095E3DA6}"/>
              </a:ext>
            </a:extLst>
          </p:cNvPr>
          <p:cNvSpPr>
            <a:spLocks noGrp="1"/>
          </p:cNvSpPr>
          <p:nvPr>
            <p:ph type="sldNum" sz="quarter" idx="4"/>
          </p:nvPr>
        </p:nvSpPr>
        <p:spPr/>
        <p:txBody>
          <a:bodyPr/>
          <a:lstStyle/>
          <a:p>
            <a:fld id="{24342B02-74FC-4320-A08D-C58DA89F77A2}" type="slidenum">
              <a:rPr lang="fi-FI" smtClean="0"/>
              <a:pPr/>
              <a:t>17</a:t>
            </a:fld>
            <a:endParaRPr lang="fi-FI" dirty="0"/>
          </a:p>
        </p:txBody>
      </p:sp>
      <p:sp>
        <p:nvSpPr>
          <p:cNvPr id="7" name="Tekstin paikkamerkki 6">
            <a:extLst>
              <a:ext uri="{FF2B5EF4-FFF2-40B4-BE49-F238E27FC236}">
                <a16:creationId xmlns:a16="http://schemas.microsoft.com/office/drawing/2014/main" id="{FF5ECD5B-39DB-4FEB-937F-FA65C98E79AE}"/>
              </a:ext>
            </a:extLst>
          </p:cNvPr>
          <p:cNvSpPr>
            <a:spLocks noGrp="1"/>
          </p:cNvSpPr>
          <p:nvPr>
            <p:ph type="body" sz="quarter" idx="16"/>
          </p:nvPr>
        </p:nvSpPr>
        <p:spPr>
          <a:xfrm>
            <a:off x="4886461" y="1728250"/>
            <a:ext cx="3515859" cy="3294328"/>
          </a:xfrm>
        </p:spPr>
        <p:txBody>
          <a:bodyPr/>
          <a:lstStyle/>
          <a:p>
            <a:pPr marL="285750" indent="-285750">
              <a:buFont typeface="Wingdings" panose="05000000000000000000" pitchFamily="2" charset="2"/>
              <a:buChar char="§"/>
            </a:pPr>
            <a:r>
              <a:rPr lang="fi-FI" dirty="0"/>
              <a:t>Globaali-ekologinen linssi vertaa valitun alueen resurssien kulutusta siihen mikä olisi alueen reilu osuus globaalisti kestävästä resurssien kulutuksesta.</a:t>
            </a:r>
          </a:p>
        </p:txBody>
      </p:sp>
      <p:sp>
        <p:nvSpPr>
          <p:cNvPr id="9" name="Tekstiruutu 8">
            <a:extLst>
              <a:ext uri="{FF2B5EF4-FFF2-40B4-BE49-F238E27FC236}">
                <a16:creationId xmlns:a16="http://schemas.microsoft.com/office/drawing/2014/main" id="{2512AE59-21E9-4EFD-8932-36F72B7BD048}"/>
              </a:ext>
            </a:extLst>
          </p:cNvPr>
          <p:cNvSpPr txBox="1"/>
          <p:nvPr/>
        </p:nvSpPr>
        <p:spPr>
          <a:xfrm>
            <a:off x="1379717" y="1585157"/>
            <a:ext cx="2381932" cy="2246769"/>
          </a:xfrm>
          <a:prstGeom prst="rect">
            <a:avLst/>
          </a:prstGeom>
          <a:noFill/>
        </p:spPr>
        <p:txBody>
          <a:bodyPr wrap="square">
            <a:spAutoFit/>
          </a:bodyPr>
          <a:lstStyle/>
          <a:p>
            <a:r>
              <a:rPr lang="fi-FI" sz="1400" b="1" dirty="0">
                <a:latin typeface="Avenir Next LT Pro Light" panose="020B0304020202020204" pitchFamily="34" charset="0"/>
              </a:rPr>
              <a:t>Voisivatko kaikki maailman ihmiset käyttää saman verran resursseja ja kuluttaa saman verran tuotteita kuin kyseisen alueen ihmiset ilman, että se alentaisi maailmalle tärkeitä elämää ylläpitäviä systeemeitä, kuten vakaata ilmastoa tai terveitä meriä? </a:t>
            </a:r>
          </a:p>
        </p:txBody>
      </p:sp>
      <p:pic>
        <p:nvPicPr>
          <p:cNvPr id="11" name="Kuva 10">
            <a:extLst>
              <a:ext uri="{FF2B5EF4-FFF2-40B4-BE49-F238E27FC236}">
                <a16:creationId xmlns:a16="http://schemas.microsoft.com/office/drawing/2014/main" id="{E6E7673C-421A-4CAE-BCC1-BE75EF5DB9CD}"/>
              </a:ext>
            </a:extLst>
          </p:cNvPr>
          <p:cNvPicPr>
            <a:picLocks noChangeAspect="1"/>
          </p:cNvPicPr>
          <p:nvPr/>
        </p:nvPicPr>
        <p:blipFill>
          <a:blip r:embed="rId3"/>
          <a:stretch>
            <a:fillRect/>
          </a:stretch>
        </p:blipFill>
        <p:spPr>
          <a:xfrm>
            <a:off x="4235950" y="4655221"/>
            <a:ext cx="1451417" cy="349415"/>
          </a:xfrm>
          <a:prstGeom prst="rect">
            <a:avLst/>
          </a:prstGeom>
        </p:spPr>
      </p:pic>
    </p:spTree>
    <p:extLst>
      <p:ext uri="{BB962C8B-B14F-4D97-AF65-F5344CB8AC3E}">
        <p14:creationId xmlns:p14="http://schemas.microsoft.com/office/powerpoint/2010/main" val="43988403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773BE709-65A6-472D-8E48-2E526A93C65F}"/>
              </a:ext>
            </a:extLst>
          </p:cNvPr>
          <p:cNvSpPr>
            <a:spLocks noGrp="1"/>
          </p:cNvSpPr>
          <p:nvPr>
            <p:ph type="title"/>
          </p:nvPr>
        </p:nvSpPr>
        <p:spPr/>
        <p:txBody>
          <a:bodyPr/>
          <a:lstStyle/>
          <a:p>
            <a:r>
              <a:rPr lang="fi-FI" dirty="0"/>
              <a:t>Globaalin-ekologisen linssin vaiheet</a:t>
            </a:r>
          </a:p>
        </p:txBody>
      </p:sp>
      <p:sp>
        <p:nvSpPr>
          <p:cNvPr id="4" name="Päivämäärän paikkamerkki 3">
            <a:extLst>
              <a:ext uri="{FF2B5EF4-FFF2-40B4-BE49-F238E27FC236}">
                <a16:creationId xmlns:a16="http://schemas.microsoft.com/office/drawing/2014/main" id="{46ECA553-4454-4808-9B04-F91F4833B409}"/>
              </a:ext>
            </a:extLst>
          </p:cNvPr>
          <p:cNvSpPr>
            <a:spLocks noGrp="1"/>
          </p:cNvSpPr>
          <p:nvPr>
            <p:ph type="dt" sz="half" idx="2"/>
          </p:nvPr>
        </p:nvSpPr>
        <p:spPr/>
        <p:txBody>
          <a:bodyPr/>
          <a:lstStyle/>
          <a:p>
            <a:fld id="{A5E697A1-3F13-4B58-9FC9-411EEC634510}" type="datetime1">
              <a:rPr lang="fi-FI" smtClean="0"/>
              <a:pPr/>
              <a:t>4.10.2021</a:t>
            </a:fld>
            <a:endParaRPr lang="fi-FI" dirty="0"/>
          </a:p>
        </p:txBody>
      </p:sp>
      <p:sp>
        <p:nvSpPr>
          <p:cNvPr id="5" name="Tekstin paikkamerkki 4">
            <a:extLst>
              <a:ext uri="{FF2B5EF4-FFF2-40B4-BE49-F238E27FC236}">
                <a16:creationId xmlns:a16="http://schemas.microsoft.com/office/drawing/2014/main" id="{D55658F5-6B10-41BF-AA33-47435DFD44EE}"/>
              </a:ext>
            </a:extLst>
          </p:cNvPr>
          <p:cNvSpPr>
            <a:spLocks noGrp="1"/>
          </p:cNvSpPr>
          <p:nvPr>
            <p:ph type="body" sz="quarter" idx="15"/>
          </p:nvPr>
        </p:nvSpPr>
        <p:spPr/>
        <p:txBody>
          <a:bodyPr/>
          <a:lstStyle/>
          <a:p>
            <a:r>
              <a:rPr lang="fi-FI" dirty="0"/>
              <a:t>Krista Pokkinen</a:t>
            </a:r>
          </a:p>
        </p:txBody>
      </p:sp>
      <p:sp>
        <p:nvSpPr>
          <p:cNvPr id="6" name="Dian numeron paikkamerkki 5">
            <a:extLst>
              <a:ext uri="{FF2B5EF4-FFF2-40B4-BE49-F238E27FC236}">
                <a16:creationId xmlns:a16="http://schemas.microsoft.com/office/drawing/2014/main" id="{A0ACE654-4732-4431-9B8B-6844F94E822A}"/>
              </a:ext>
            </a:extLst>
          </p:cNvPr>
          <p:cNvSpPr>
            <a:spLocks noGrp="1"/>
          </p:cNvSpPr>
          <p:nvPr>
            <p:ph type="sldNum" sz="quarter" idx="4"/>
          </p:nvPr>
        </p:nvSpPr>
        <p:spPr/>
        <p:txBody>
          <a:bodyPr/>
          <a:lstStyle/>
          <a:p>
            <a:fld id="{24342B02-74FC-4320-A08D-C58DA89F77A2}" type="slidenum">
              <a:rPr lang="fi-FI" smtClean="0"/>
              <a:pPr/>
              <a:t>18</a:t>
            </a:fld>
            <a:endParaRPr lang="fi-FI" dirty="0"/>
          </a:p>
        </p:txBody>
      </p:sp>
      <p:sp>
        <p:nvSpPr>
          <p:cNvPr id="8" name="Tekstin paikkamerkki 7">
            <a:extLst>
              <a:ext uri="{FF2B5EF4-FFF2-40B4-BE49-F238E27FC236}">
                <a16:creationId xmlns:a16="http://schemas.microsoft.com/office/drawing/2014/main" id="{568333E8-5C50-47AF-AA51-936F616B969C}"/>
              </a:ext>
            </a:extLst>
          </p:cNvPr>
          <p:cNvSpPr>
            <a:spLocks noGrp="1"/>
          </p:cNvSpPr>
          <p:nvPr>
            <p:ph type="body" sz="quarter" idx="16"/>
          </p:nvPr>
        </p:nvSpPr>
        <p:spPr>
          <a:xfrm>
            <a:off x="59479" y="2276943"/>
            <a:ext cx="1496140" cy="1084087"/>
          </a:xfrm>
          <a:prstGeom prst="rightArrow">
            <a:avLst/>
          </a:prstGeom>
          <a:solidFill>
            <a:schemeClr val="accent3">
              <a:lumMod val="20000"/>
              <a:lumOff val="80000"/>
            </a:schemeClr>
          </a:solidFill>
          <a:ln>
            <a:solidFill>
              <a:srgbClr val="00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lumMod val="95000"/>
                    <a:lumOff val="5000"/>
                  </a:schemeClr>
                </a:solidFill>
              </a:rPr>
              <a:t>Valitse globaalit-ekologiset ulottuvuudet</a:t>
            </a:r>
          </a:p>
        </p:txBody>
      </p:sp>
      <p:sp>
        <p:nvSpPr>
          <p:cNvPr id="17" name="Tekstin paikkamerkki 7">
            <a:extLst>
              <a:ext uri="{FF2B5EF4-FFF2-40B4-BE49-F238E27FC236}">
                <a16:creationId xmlns:a16="http://schemas.microsoft.com/office/drawing/2014/main" id="{B0665EBD-7DE9-41DB-882E-C81E8295B834}"/>
              </a:ext>
            </a:extLst>
          </p:cNvPr>
          <p:cNvSpPr txBox="1">
            <a:spLocks/>
          </p:cNvSpPr>
          <p:nvPr/>
        </p:nvSpPr>
        <p:spPr>
          <a:xfrm>
            <a:off x="1714512" y="2294532"/>
            <a:ext cx="1496140" cy="1084087"/>
          </a:xfrm>
          <a:prstGeom prst="rightArrow">
            <a:avLst/>
          </a:prstGeom>
          <a:solidFill>
            <a:schemeClr val="accent3">
              <a:lumMod val="20000"/>
              <a:lumOff val="80000"/>
            </a:schemeClr>
          </a:solidFill>
          <a:ln>
            <a:solidFill>
              <a:srgbClr val="005B7F"/>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1800" b="0" kern="1200" baseline="0" dirty="0" smtClean="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accent1"/>
              </a:buClr>
              <a:buFont typeface="Arial" pitchFamily="34" charset="0"/>
              <a:buChar char="•"/>
              <a:defRPr sz="20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i="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ctr"/>
            <a:r>
              <a:rPr lang="fi-FI" sz="900" dirty="0">
                <a:solidFill>
                  <a:schemeClr val="tx1">
                    <a:lumMod val="95000"/>
                    <a:lumOff val="5000"/>
                  </a:schemeClr>
                </a:solidFill>
              </a:rPr>
              <a:t>Etsi paikallista tietoa valittuihin ulottuvuuksiin</a:t>
            </a:r>
          </a:p>
        </p:txBody>
      </p:sp>
      <p:sp>
        <p:nvSpPr>
          <p:cNvPr id="19" name="Tekstin paikkamerkki 7">
            <a:extLst>
              <a:ext uri="{FF2B5EF4-FFF2-40B4-BE49-F238E27FC236}">
                <a16:creationId xmlns:a16="http://schemas.microsoft.com/office/drawing/2014/main" id="{AAE40D34-917B-4AF7-8173-66114260BDB7}"/>
              </a:ext>
            </a:extLst>
          </p:cNvPr>
          <p:cNvSpPr txBox="1">
            <a:spLocks/>
          </p:cNvSpPr>
          <p:nvPr/>
        </p:nvSpPr>
        <p:spPr>
          <a:xfrm>
            <a:off x="7000733" y="2294532"/>
            <a:ext cx="1664311" cy="1049888"/>
          </a:xfrm>
          <a:prstGeom prst="rightArrow">
            <a:avLst/>
          </a:prstGeom>
          <a:solidFill>
            <a:schemeClr val="accent3">
              <a:lumMod val="20000"/>
              <a:lumOff val="80000"/>
            </a:schemeClr>
          </a:solidFill>
          <a:ln>
            <a:solidFill>
              <a:srgbClr val="005B7F"/>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1800" b="0" kern="1200" baseline="0" dirty="0" smtClean="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accent1"/>
              </a:buClr>
              <a:buFont typeface="Arial" pitchFamily="34" charset="0"/>
              <a:buChar char="•"/>
              <a:defRPr sz="20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i="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ctr"/>
            <a:r>
              <a:rPr lang="fi-FI" sz="900" dirty="0">
                <a:solidFill>
                  <a:schemeClr val="tx1">
                    <a:lumMod val="95000"/>
                    <a:lumOff val="5000"/>
                  </a:schemeClr>
                </a:solidFill>
              </a:rPr>
              <a:t>Laske alueen jalanjäljen ja maapallon rajojen välinen suhde</a:t>
            </a:r>
          </a:p>
        </p:txBody>
      </p:sp>
      <p:sp>
        <p:nvSpPr>
          <p:cNvPr id="21" name="Tekstin paikkamerkki 7">
            <a:extLst>
              <a:ext uri="{FF2B5EF4-FFF2-40B4-BE49-F238E27FC236}">
                <a16:creationId xmlns:a16="http://schemas.microsoft.com/office/drawing/2014/main" id="{D0535B0F-F93A-4C76-B854-5F0DE48DDC63}"/>
              </a:ext>
            </a:extLst>
          </p:cNvPr>
          <p:cNvSpPr txBox="1">
            <a:spLocks/>
          </p:cNvSpPr>
          <p:nvPr/>
        </p:nvSpPr>
        <p:spPr>
          <a:xfrm>
            <a:off x="3445156" y="2233960"/>
            <a:ext cx="1496140" cy="1160202"/>
          </a:xfrm>
          <a:prstGeom prst="rightArrow">
            <a:avLst/>
          </a:prstGeom>
          <a:solidFill>
            <a:schemeClr val="accent3">
              <a:lumMod val="20000"/>
              <a:lumOff val="80000"/>
            </a:schemeClr>
          </a:solidFill>
          <a:ln>
            <a:solidFill>
              <a:srgbClr val="005B7F"/>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1800" b="0" kern="1200" baseline="0" dirty="0" smtClean="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accent1"/>
              </a:buClr>
              <a:buFont typeface="Arial" pitchFamily="34" charset="0"/>
              <a:buChar char="•"/>
              <a:defRPr sz="20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i="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ctr"/>
            <a:r>
              <a:rPr lang="fi-FI" sz="900" dirty="0">
                <a:solidFill>
                  <a:schemeClr val="tx1">
                    <a:lumMod val="95000"/>
                    <a:lumOff val="5000"/>
                  </a:schemeClr>
                </a:solidFill>
              </a:rPr>
              <a:t>Etsi globaalia tietoa liittyen valittuihin ulottuvuuksiin</a:t>
            </a:r>
          </a:p>
        </p:txBody>
      </p:sp>
      <p:sp>
        <p:nvSpPr>
          <p:cNvPr id="23" name="Tekstin paikkamerkki 7">
            <a:extLst>
              <a:ext uri="{FF2B5EF4-FFF2-40B4-BE49-F238E27FC236}">
                <a16:creationId xmlns:a16="http://schemas.microsoft.com/office/drawing/2014/main" id="{F55C9C4B-1938-4483-9CDF-4236125263C6}"/>
              </a:ext>
            </a:extLst>
          </p:cNvPr>
          <p:cNvSpPr txBox="1">
            <a:spLocks/>
          </p:cNvSpPr>
          <p:nvPr/>
        </p:nvSpPr>
        <p:spPr>
          <a:xfrm>
            <a:off x="5090599" y="2275450"/>
            <a:ext cx="1669664" cy="1049888"/>
          </a:xfrm>
          <a:prstGeom prst="rightArrow">
            <a:avLst/>
          </a:prstGeom>
          <a:solidFill>
            <a:schemeClr val="accent3">
              <a:lumMod val="20000"/>
              <a:lumOff val="80000"/>
            </a:schemeClr>
          </a:solidFill>
          <a:ln>
            <a:solidFill>
              <a:srgbClr val="005B7F"/>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lang="fi-FI" sz="1800" b="0" kern="1200" baseline="0" dirty="0" smtClean="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accent1"/>
              </a:buClr>
              <a:buFont typeface="Arial" pitchFamily="34" charset="0"/>
              <a:buChar char="•"/>
              <a:defRPr sz="20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i="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ctr"/>
            <a:r>
              <a:rPr lang="fi-FI" sz="900" dirty="0">
                <a:solidFill>
                  <a:schemeClr val="tx1">
                    <a:lumMod val="95000"/>
                    <a:lumOff val="5000"/>
                  </a:schemeClr>
                </a:solidFill>
              </a:rPr>
              <a:t>Valitse laskemistapa, jolla lasket alueen jalanjäljen ja maapallon rajat</a:t>
            </a:r>
          </a:p>
        </p:txBody>
      </p:sp>
      <p:sp>
        <p:nvSpPr>
          <p:cNvPr id="24" name="Suorakulmio 23">
            <a:extLst>
              <a:ext uri="{FF2B5EF4-FFF2-40B4-BE49-F238E27FC236}">
                <a16:creationId xmlns:a16="http://schemas.microsoft.com/office/drawing/2014/main" id="{E6C01C92-3CAD-4A8D-95EB-FDFB76B01ECB}"/>
              </a:ext>
            </a:extLst>
          </p:cNvPr>
          <p:cNvSpPr/>
          <p:nvPr/>
        </p:nvSpPr>
        <p:spPr>
          <a:xfrm>
            <a:off x="52998" y="1102018"/>
            <a:ext cx="1529305" cy="788201"/>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rPr>
              <a:t>Ulottuvuuksien valinnassa voidaan hyödyntää donitsimallin ekologisen katon ulottuvuuksia.</a:t>
            </a:r>
          </a:p>
        </p:txBody>
      </p:sp>
      <p:sp>
        <p:nvSpPr>
          <p:cNvPr id="25" name="Suorakulmio 24">
            <a:extLst>
              <a:ext uri="{FF2B5EF4-FFF2-40B4-BE49-F238E27FC236}">
                <a16:creationId xmlns:a16="http://schemas.microsoft.com/office/drawing/2014/main" id="{426F46A5-3AD4-41D9-8CAC-7E7E32412D4A}"/>
              </a:ext>
            </a:extLst>
          </p:cNvPr>
          <p:cNvSpPr/>
          <p:nvPr/>
        </p:nvSpPr>
        <p:spPr>
          <a:xfrm>
            <a:off x="2319714" y="3685615"/>
            <a:ext cx="1384997" cy="696784"/>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rPr>
              <a:t>Tiedon saatavuus yleensä määrittää työssä käytettävät indikaattorit.</a:t>
            </a:r>
          </a:p>
        </p:txBody>
      </p:sp>
      <p:sp>
        <p:nvSpPr>
          <p:cNvPr id="26" name="Suorakulmio 25">
            <a:extLst>
              <a:ext uri="{FF2B5EF4-FFF2-40B4-BE49-F238E27FC236}">
                <a16:creationId xmlns:a16="http://schemas.microsoft.com/office/drawing/2014/main" id="{C9ADF087-2A12-43D4-89C4-2D274E014D90}"/>
              </a:ext>
            </a:extLst>
          </p:cNvPr>
          <p:cNvSpPr/>
          <p:nvPr/>
        </p:nvSpPr>
        <p:spPr>
          <a:xfrm>
            <a:off x="4796494" y="689646"/>
            <a:ext cx="2221271" cy="1396321"/>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rPr>
              <a:t>Työssä voidaan käyttää useampaa erilaista laskemistapaa. Maapallon rajoja laskiessa yleensä käytetään periaatetta, jossa jokaisella ihmisellä on saman verran resursseja käytettävänä. Alueen rajoja laskiessa voidaan esimerkiksi käyttää tuloihin perustuvaa laskentaa, missä kulutus suhteutetaan asuntokuntien määrään ja tuloihin.</a:t>
            </a:r>
          </a:p>
        </p:txBody>
      </p:sp>
      <p:sp>
        <p:nvSpPr>
          <p:cNvPr id="27" name="Suorakulmio 26">
            <a:extLst>
              <a:ext uri="{FF2B5EF4-FFF2-40B4-BE49-F238E27FC236}">
                <a16:creationId xmlns:a16="http://schemas.microsoft.com/office/drawing/2014/main" id="{6C315805-B040-4C76-B70A-50F54F8EE5DE}"/>
              </a:ext>
            </a:extLst>
          </p:cNvPr>
          <p:cNvSpPr/>
          <p:nvPr/>
        </p:nvSpPr>
        <p:spPr>
          <a:xfrm>
            <a:off x="4796494" y="3677002"/>
            <a:ext cx="1496140" cy="816624"/>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rPr>
              <a:t>Tieto on monesti saatavilla vain valtio tasolla. Tällöin valitun alueen osuus täytyy laskea erikseen. </a:t>
            </a:r>
          </a:p>
        </p:txBody>
      </p:sp>
      <p:sp>
        <p:nvSpPr>
          <p:cNvPr id="28" name="Suorakulmio 27">
            <a:extLst>
              <a:ext uri="{FF2B5EF4-FFF2-40B4-BE49-F238E27FC236}">
                <a16:creationId xmlns:a16="http://schemas.microsoft.com/office/drawing/2014/main" id="{FE3EBE67-CA58-4920-AA99-03C0C817A8BF}"/>
              </a:ext>
            </a:extLst>
          </p:cNvPr>
          <p:cNvSpPr/>
          <p:nvPr/>
        </p:nvSpPr>
        <p:spPr>
          <a:xfrm>
            <a:off x="6746911" y="3629224"/>
            <a:ext cx="1682939" cy="696784"/>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rPr>
              <a:t>Mikäli tulos on suurempi kuin 1, on alue ylittänyt sille lasketut rajat.</a:t>
            </a:r>
          </a:p>
        </p:txBody>
      </p:sp>
      <p:cxnSp>
        <p:nvCxnSpPr>
          <p:cNvPr id="30" name="Suora nuoliyhdysviiva 29">
            <a:extLst>
              <a:ext uri="{FF2B5EF4-FFF2-40B4-BE49-F238E27FC236}">
                <a16:creationId xmlns:a16="http://schemas.microsoft.com/office/drawing/2014/main" id="{59BBF330-26C3-4C29-BDB9-B20C25865644}"/>
              </a:ext>
            </a:extLst>
          </p:cNvPr>
          <p:cNvCxnSpPr>
            <a:cxnSpLocks/>
          </p:cNvCxnSpPr>
          <p:nvPr/>
        </p:nvCxnSpPr>
        <p:spPr>
          <a:xfrm flipV="1">
            <a:off x="735659" y="2026618"/>
            <a:ext cx="0" cy="3857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uora nuoliyhdysviiva 31">
            <a:extLst>
              <a:ext uri="{FF2B5EF4-FFF2-40B4-BE49-F238E27FC236}">
                <a16:creationId xmlns:a16="http://schemas.microsoft.com/office/drawing/2014/main" id="{45DD7213-14D1-49B8-8F54-661F9556A076}"/>
              </a:ext>
            </a:extLst>
          </p:cNvPr>
          <p:cNvCxnSpPr>
            <a:cxnSpLocks/>
          </p:cNvCxnSpPr>
          <p:nvPr/>
        </p:nvCxnSpPr>
        <p:spPr>
          <a:xfrm>
            <a:off x="2401994" y="3208609"/>
            <a:ext cx="210486" cy="4091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uora nuoliyhdysviiva 33">
            <a:extLst>
              <a:ext uri="{FF2B5EF4-FFF2-40B4-BE49-F238E27FC236}">
                <a16:creationId xmlns:a16="http://schemas.microsoft.com/office/drawing/2014/main" id="{ACAD9B55-DF85-4662-A7EE-7FF0BE658DED}"/>
              </a:ext>
            </a:extLst>
          </p:cNvPr>
          <p:cNvCxnSpPr>
            <a:cxnSpLocks/>
          </p:cNvCxnSpPr>
          <p:nvPr/>
        </p:nvCxnSpPr>
        <p:spPr>
          <a:xfrm flipH="1">
            <a:off x="3220106" y="3180020"/>
            <a:ext cx="345180" cy="4662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uora nuoliyhdysviiva 35">
            <a:extLst>
              <a:ext uri="{FF2B5EF4-FFF2-40B4-BE49-F238E27FC236}">
                <a16:creationId xmlns:a16="http://schemas.microsoft.com/office/drawing/2014/main" id="{8CF44EE4-7E6D-46CC-819A-4B070502A767}"/>
              </a:ext>
            </a:extLst>
          </p:cNvPr>
          <p:cNvCxnSpPr>
            <a:cxnSpLocks/>
          </p:cNvCxnSpPr>
          <p:nvPr/>
        </p:nvCxnSpPr>
        <p:spPr>
          <a:xfrm>
            <a:off x="5698842" y="3141839"/>
            <a:ext cx="0" cy="3669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uora nuoliyhdysviiva 37">
            <a:extLst>
              <a:ext uri="{FF2B5EF4-FFF2-40B4-BE49-F238E27FC236}">
                <a16:creationId xmlns:a16="http://schemas.microsoft.com/office/drawing/2014/main" id="{16947820-47D0-4738-AB09-23A9D1312063}"/>
              </a:ext>
            </a:extLst>
          </p:cNvPr>
          <p:cNvCxnSpPr>
            <a:cxnSpLocks/>
          </p:cNvCxnSpPr>
          <p:nvPr/>
        </p:nvCxnSpPr>
        <p:spPr>
          <a:xfrm flipV="1">
            <a:off x="5698842" y="2112230"/>
            <a:ext cx="0" cy="3264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Suora nuoliyhdysviiva 39">
            <a:extLst>
              <a:ext uri="{FF2B5EF4-FFF2-40B4-BE49-F238E27FC236}">
                <a16:creationId xmlns:a16="http://schemas.microsoft.com/office/drawing/2014/main" id="{4C7D9AB6-6AA8-4A66-A18A-518F60DB1306}"/>
              </a:ext>
            </a:extLst>
          </p:cNvPr>
          <p:cNvCxnSpPr>
            <a:cxnSpLocks/>
          </p:cNvCxnSpPr>
          <p:nvPr/>
        </p:nvCxnSpPr>
        <p:spPr>
          <a:xfrm>
            <a:off x="7588380" y="3177371"/>
            <a:ext cx="0" cy="3673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9" name="Kuva 28">
            <a:extLst>
              <a:ext uri="{FF2B5EF4-FFF2-40B4-BE49-F238E27FC236}">
                <a16:creationId xmlns:a16="http://schemas.microsoft.com/office/drawing/2014/main" id="{4E4406E3-3EA1-4D22-8AE5-1F75477BCE07}"/>
              </a:ext>
            </a:extLst>
          </p:cNvPr>
          <p:cNvPicPr>
            <a:picLocks noChangeAspect="1"/>
          </p:cNvPicPr>
          <p:nvPr/>
        </p:nvPicPr>
        <p:blipFill>
          <a:blip r:embed="rId2"/>
          <a:stretch>
            <a:fillRect/>
          </a:stretch>
        </p:blipFill>
        <p:spPr>
          <a:xfrm>
            <a:off x="4235950" y="4655221"/>
            <a:ext cx="1451417" cy="349415"/>
          </a:xfrm>
          <a:prstGeom prst="rect">
            <a:avLst/>
          </a:prstGeom>
        </p:spPr>
      </p:pic>
    </p:spTree>
    <p:extLst>
      <p:ext uri="{BB962C8B-B14F-4D97-AF65-F5344CB8AC3E}">
        <p14:creationId xmlns:p14="http://schemas.microsoft.com/office/powerpoint/2010/main" val="137647751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18C5F86B-B6C6-456F-9F63-17C9338B2A5B}"/>
              </a:ext>
            </a:extLst>
          </p:cNvPr>
          <p:cNvSpPr>
            <a:spLocks noGrp="1"/>
          </p:cNvSpPr>
          <p:nvPr>
            <p:ph type="title"/>
          </p:nvPr>
        </p:nvSpPr>
        <p:spPr/>
        <p:txBody>
          <a:bodyPr/>
          <a:lstStyle/>
          <a:p>
            <a:r>
              <a:rPr lang="fi-FI" dirty="0"/>
              <a:t>Miten Pirkanmaalla tehtiin</a:t>
            </a:r>
          </a:p>
        </p:txBody>
      </p:sp>
      <p:sp>
        <p:nvSpPr>
          <p:cNvPr id="4" name="Päivämäärän paikkamerkki 3">
            <a:extLst>
              <a:ext uri="{FF2B5EF4-FFF2-40B4-BE49-F238E27FC236}">
                <a16:creationId xmlns:a16="http://schemas.microsoft.com/office/drawing/2014/main" id="{1B74B43F-9FF9-4903-8DC7-09945584C9D1}"/>
              </a:ext>
            </a:extLst>
          </p:cNvPr>
          <p:cNvSpPr>
            <a:spLocks noGrp="1"/>
          </p:cNvSpPr>
          <p:nvPr>
            <p:ph type="dt" sz="half" idx="2"/>
          </p:nvPr>
        </p:nvSpPr>
        <p:spPr/>
        <p:txBody>
          <a:bodyPr/>
          <a:lstStyle/>
          <a:p>
            <a:fld id="{A5E697A1-3F13-4B58-9FC9-411EEC634510}" type="datetime1">
              <a:rPr lang="fi-FI" smtClean="0"/>
              <a:pPr/>
              <a:t>4.10.2021</a:t>
            </a:fld>
            <a:endParaRPr lang="fi-FI" dirty="0"/>
          </a:p>
        </p:txBody>
      </p:sp>
      <p:sp>
        <p:nvSpPr>
          <p:cNvPr id="5" name="Tekstin paikkamerkki 4">
            <a:extLst>
              <a:ext uri="{FF2B5EF4-FFF2-40B4-BE49-F238E27FC236}">
                <a16:creationId xmlns:a16="http://schemas.microsoft.com/office/drawing/2014/main" id="{712296DD-57BC-4C80-B0BB-0936C90816B4}"/>
              </a:ext>
            </a:extLst>
          </p:cNvPr>
          <p:cNvSpPr>
            <a:spLocks noGrp="1"/>
          </p:cNvSpPr>
          <p:nvPr>
            <p:ph type="body" sz="quarter" idx="15"/>
          </p:nvPr>
        </p:nvSpPr>
        <p:spPr/>
        <p:txBody>
          <a:bodyPr/>
          <a:lstStyle/>
          <a:p>
            <a:endParaRPr lang="fi-FI"/>
          </a:p>
        </p:txBody>
      </p:sp>
      <p:sp>
        <p:nvSpPr>
          <p:cNvPr id="6" name="Dian numeron paikkamerkki 5">
            <a:extLst>
              <a:ext uri="{FF2B5EF4-FFF2-40B4-BE49-F238E27FC236}">
                <a16:creationId xmlns:a16="http://schemas.microsoft.com/office/drawing/2014/main" id="{62ABEA21-C729-40EE-AD79-98DCA9F18187}"/>
              </a:ext>
            </a:extLst>
          </p:cNvPr>
          <p:cNvSpPr>
            <a:spLocks noGrp="1"/>
          </p:cNvSpPr>
          <p:nvPr>
            <p:ph type="sldNum" sz="quarter" idx="4"/>
          </p:nvPr>
        </p:nvSpPr>
        <p:spPr/>
        <p:txBody>
          <a:bodyPr/>
          <a:lstStyle/>
          <a:p>
            <a:fld id="{24342B02-74FC-4320-A08D-C58DA89F77A2}" type="slidenum">
              <a:rPr lang="fi-FI" smtClean="0"/>
              <a:pPr/>
              <a:t>19</a:t>
            </a:fld>
            <a:endParaRPr lang="fi-FI" dirty="0"/>
          </a:p>
        </p:txBody>
      </p:sp>
      <p:sp>
        <p:nvSpPr>
          <p:cNvPr id="7" name="Tekstin paikkamerkki 6">
            <a:extLst>
              <a:ext uri="{FF2B5EF4-FFF2-40B4-BE49-F238E27FC236}">
                <a16:creationId xmlns:a16="http://schemas.microsoft.com/office/drawing/2014/main" id="{0F6F75F9-11BF-44D9-B13C-D5E61F677FF4}"/>
              </a:ext>
            </a:extLst>
          </p:cNvPr>
          <p:cNvSpPr>
            <a:spLocks noGrp="1"/>
          </p:cNvSpPr>
          <p:nvPr>
            <p:ph type="body" sz="quarter" idx="16"/>
          </p:nvPr>
        </p:nvSpPr>
        <p:spPr>
          <a:xfrm>
            <a:off x="925513" y="854110"/>
            <a:ext cx="7866062" cy="3698346"/>
          </a:xfrm>
        </p:spPr>
        <p:txBody>
          <a:bodyPr/>
          <a:lstStyle/>
          <a:p>
            <a:pPr marL="285750" indent="-285750">
              <a:buFont typeface="Arial" panose="020B0604020202020204" pitchFamily="34" charset="0"/>
              <a:buChar char="•"/>
            </a:pPr>
            <a:r>
              <a:rPr lang="fi-FI" sz="1200" dirty="0"/>
              <a:t>Globaalin-ekologisen linssin ulottuvuuksien valinnassa hyödynnettiin osittain donitsimallin ekologisen katon ulottuvuuksia.</a:t>
            </a:r>
          </a:p>
          <a:p>
            <a:pPr marL="1028700" lvl="1"/>
            <a:r>
              <a:rPr lang="fi-FI" sz="1100" dirty="0"/>
              <a:t>Ulottuvuuksiksi valittiin: typpi- ja fosforikuormitus, makean veden väheneminen, jätteiden tuotto, liiallinen maankäyttö, materiaalijalanjälki, ilmastonmuutos ja ilmansaasteet.</a:t>
            </a:r>
            <a:endParaRPr lang="fi-FI" sz="1400" dirty="0"/>
          </a:p>
          <a:p>
            <a:pPr marL="285750" indent="-285750">
              <a:buFont typeface="Arial" panose="020B0604020202020204" pitchFamily="34" charset="0"/>
              <a:buChar char="•"/>
            </a:pPr>
            <a:r>
              <a:rPr lang="fi-FI" sz="1200" dirty="0"/>
              <a:t>Pirkanmaalla kuntastrategioista puuttui laajasti globaali näkökulma.</a:t>
            </a:r>
          </a:p>
          <a:p>
            <a:pPr marL="285750" indent="-285750">
              <a:buFont typeface="Arial" panose="020B0604020202020204" pitchFamily="34" charset="0"/>
              <a:buChar char="•"/>
            </a:pPr>
            <a:r>
              <a:rPr lang="fi-FI" sz="1200" dirty="0"/>
              <a:t>Nykytilaa selvitettiin koko Suomen mittakaavassa, sillä pelkästään Pirkanmaan alueelta ei ollut saatavilla tietoja.</a:t>
            </a:r>
          </a:p>
          <a:p>
            <a:pPr marL="285750" indent="-285750">
              <a:buFont typeface="Arial" panose="020B0604020202020204" pitchFamily="34" charset="0"/>
              <a:buChar char="•"/>
            </a:pPr>
            <a:r>
              <a:rPr lang="fi-FI" sz="1200" dirty="0"/>
              <a:t>Pirkanmaan tilannetta lähdettiin selvittämään laskemalla, että minkä ulottuvuuksien kohdalla Pirkanmaa ylittää maakunnalle asetetut rajat.</a:t>
            </a:r>
          </a:p>
          <a:p>
            <a:pPr marL="1028700" lvl="1"/>
            <a:r>
              <a:rPr lang="fi-FI" sz="1100" dirty="0"/>
              <a:t>Pirkanmaan indikaattoreiksi valittiin saatavan tiedon mukaan: vesistöjen typpikuormitus, kasvihuonekaasut, sinisen veden käyttö, PM2.5 päästöt, jätteiden kierrätysprosentti, ekologinen jalanjälki ja materiaalijalanjälki.</a:t>
            </a:r>
          </a:p>
          <a:p>
            <a:pPr marL="1028700" lvl="1"/>
            <a:r>
              <a:rPr lang="fi-FI" sz="1100" dirty="0"/>
              <a:t>Ekologinen jalanjälki jaettiin vielä neljään eri maa-alueeseen: viljelysmaa, metsä tuotteet, laidunmaa ja kalastusmaa.</a:t>
            </a:r>
          </a:p>
          <a:p>
            <a:pPr marL="171450" indent="-171450">
              <a:buFont typeface="Arial" panose="020B0604020202020204" pitchFamily="34" charset="0"/>
              <a:buChar char="•"/>
            </a:pPr>
            <a:r>
              <a:rPr lang="fi-FI" sz="1200" dirty="0"/>
              <a:t>Samoista indikaattoreista selvitettiin koko maapallon tiedot.</a:t>
            </a:r>
          </a:p>
          <a:p>
            <a:pPr marL="171450" indent="-171450">
              <a:buFont typeface="Arial" panose="020B0604020202020204" pitchFamily="34" charset="0"/>
              <a:buChar char="•"/>
            </a:pPr>
            <a:r>
              <a:rPr lang="fi-FI" sz="1200" dirty="0"/>
              <a:t>Pirkanmaan nykytila-analyysissa käytettiin Pirkanmaan osuuden laskemiseksi tuloihin perustuvaa lähestymistapaa ja rajaa laskiessa lähestymistapaa missä kaikilla maailman ihmisillä olisi saman verran resursseja käytettävissä.</a:t>
            </a:r>
          </a:p>
          <a:p>
            <a:pPr marL="171450" indent="-171450">
              <a:buFont typeface="Arial" panose="020B0604020202020204" pitchFamily="34" charset="0"/>
              <a:buChar char="•"/>
            </a:pPr>
            <a:endParaRPr lang="fi-FI" sz="1400" dirty="0"/>
          </a:p>
          <a:p>
            <a:pPr marL="171450" indent="-171450">
              <a:buFont typeface="Arial" panose="020B0604020202020204" pitchFamily="34" charset="0"/>
              <a:buChar char="•"/>
            </a:pPr>
            <a:endParaRPr lang="fi-FI" sz="1400" dirty="0"/>
          </a:p>
          <a:p>
            <a:pPr marL="171450" indent="-171450">
              <a:buFont typeface="Arial" panose="020B0604020202020204" pitchFamily="34" charset="0"/>
              <a:buChar char="•"/>
            </a:pPr>
            <a:r>
              <a:rPr lang="fi-FI" sz="1200" dirty="0"/>
              <a:t>Hyödyllisiä lähteitä:</a:t>
            </a:r>
            <a:r>
              <a:rPr lang="fi-FI" sz="1400" dirty="0"/>
              <a:t> </a:t>
            </a:r>
            <a:r>
              <a:rPr lang="fi-FI" sz="1400" dirty="0" err="1">
                <a:solidFill>
                  <a:schemeClr val="bg1"/>
                </a:solidFill>
                <a:hlinkClick r:id="rId2"/>
              </a:rPr>
              <a:t>Footprint</a:t>
            </a:r>
            <a:r>
              <a:rPr lang="fi-FI" sz="1400" dirty="0">
                <a:solidFill>
                  <a:schemeClr val="bg1"/>
                </a:solidFill>
                <a:hlinkClick r:id="rId2"/>
              </a:rPr>
              <a:t> </a:t>
            </a:r>
            <a:r>
              <a:rPr lang="fi-FI" sz="1400" dirty="0" err="1">
                <a:solidFill>
                  <a:schemeClr val="bg1"/>
                </a:solidFill>
                <a:hlinkClick r:id="rId2"/>
              </a:rPr>
              <a:t>network</a:t>
            </a:r>
            <a:r>
              <a:rPr lang="fi-FI" sz="1400" dirty="0">
                <a:solidFill>
                  <a:schemeClr val="bg1"/>
                </a:solidFill>
              </a:rPr>
              <a:t> </a:t>
            </a:r>
            <a:r>
              <a:rPr lang="fi-FI" sz="1400" dirty="0"/>
              <a:t>ja </a:t>
            </a:r>
            <a:r>
              <a:rPr lang="en-US" sz="1400" dirty="0">
                <a:hlinkClick r:id="rId3"/>
              </a:rPr>
              <a:t>A Good Life For All Within Planetary Boundaries</a:t>
            </a:r>
            <a:endParaRPr lang="fi-FI" sz="1400" dirty="0"/>
          </a:p>
          <a:p>
            <a:pPr marL="171450" indent="-171450">
              <a:buFont typeface="Arial" panose="020B0604020202020204" pitchFamily="34" charset="0"/>
              <a:buChar char="•"/>
            </a:pPr>
            <a:endParaRPr lang="fi-FI" sz="1400" dirty="0">
              <a:solidFill>
                <a:schemeClr val="bg1"/>
              </a:solidFill>
            </a:endParaRPr>
          </a:p>
          <a:p>
            <a:pPr marL="171450" indent="-171450">
              <a:buFont typeface="Arial" panose="020B0604020202020204" pitchFamily="34" charset="0"/>
              <a:buChar char="•"/>
            </a:pPr>
            <a:endParaRPr lang="fi-FI" sz="1400" dirty="0"/>
          </a:p>
          <a:p>
            <a:pPr marL="171450" indent="-171450">
              <a:buFont typeface="Arial" panose="020B0604020202020204" pitchFamily="34" charset="0"/>
              <a:buChar char="•"/>
            </a:pPr>
            <a:endParaRPr lang="fi-FI" sz="1400" dirty="0"/>
          </a:p>
          <a:p>
            <a:pPr marL="285750"/>
            <a:endParaRPr lang="fi-FI" sz="1400" dirty="0"/>
          </a:p>
        </p:txBody>
      </p:sp>
      <p:pic>
        <p:nvPicPr>
          <p:cNvPr id="10" name="Kuva 9">
            <a:extLst>
              <a:ext uri="{FF2B5EF4-FFF2-40B4-BE49-F238E27FC236}">
                <a16:creationId xmlns:a16="http://schemas.microsoft.com/office/drawing/2014/main" id="{AB93F913-09A9-4350-B24B-A1103DA4171B}"/>
              </a:ext>
            </a:extLst>
          </p:cNvPr>
          <p:cNvPicPr>
            <a:picLocks noChangeAspect="1"/>
          </p:cNvPicPr>
          <p:nvPr/>
        </p:nvPicPr>
        <p:blipFill>
          <a:blip r:embed="rId4"/>
          <a:stretch>
            <a:fillRect/>
          </a:stretch>
        </p:blipFill>
        <p:spPr>
          <a:xfrm>
            <a:off x="4235950" y="4655221"/>
            <a:ext cx="1451417" cy="349415"/>
          </a:xfrm>
          <a:prstGeom prst="rect">
            <a:avLst/>
          </a:prstGeom>
        </p:spPr>
      </p:pic>
    </p:spTree>
    <p:extLst>
      <p:ext uri="{BB962C8B-B14F-4D97-AF65-F5344CB8AC3E}">
        <p14:creationId xmlns:p14="http://schemas.microsoft.com/office/powerpoint/2010/main" val="338971196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DE963EEC-8AC1-4C78-97EF-23EB57B7BFAE}"/>
              </a:ext>
            </a:extLst>
          </p:cNvPr>
          <p:cNvSpPr>
            <a:spLocks noGrp="1"/>
          </p:cNvSpPr>
          <p:nvPr>
            <p:ph type="dt" sz="half" idx="2"/>
          </p:nvPr>
        </p:nvSpPr>
        <p:spPr/>
        <p:txBody>
          <a:bodyPr/>
          <a:lstStyle/>
          <a:p>
            <a:fld id="{A5E697A1-3F13-4B58-9FC9-411EEC634510}" type="datetime1">
              <a:rPr lang="fi-FI" smtClean="0"/>
              <a:pPr/>
              <a:t>4.10.2021</a:t>
            </a:fld>
            <a:endParaRPr lang="fi-FI" dirty="0"/>
          </a:p>
        </p:txBody>
      </p:sp>
      <p:sp>
        <p:nvSpPr>
          <p:cNvPr id="4" name="Tekstin paikkamerkki 3">
            <a:extLst>
              <a:ext uri="{FF2B5EF4-FFF2-40B4-BE49-F238E27FC236}">
                <a16:creationId xmlns:a16="http://schemas.microsoft.com/office/drawing/2014/main" id="{7AD6C11C-0277-40E6-9B59-572C5FA3607E}"/>
              </a:ext>
            </a:extLst>
          </p:cNvPr>
          <p:cNvSpPr>
            <a:spLocks noGrp="1"/>
          </p:cNvSpPr>
          <p:nvPr>
            <p:ph type="body" sz="quarter" idx="15"/>
          </p:nvPr>
        </p:nvSpPr>
        <p:spPr/>
        <p:txBody>
          <a:bodyPr/>
          <a:lstStyle/>
          <a:p>
            <a:r>
              <a:rPr lang="fi-FI" dirty="0"/>
              <a:t>Krista Pokkinen</a:t>
            </a:r>
          </a:p>
        </p:txBody>
      </p:sp>
      <p:sp>
        <p:nvSpPr>
          <p:cNvPr id="5" name="Dian numeron paikkamerkki 4">
            <a:extLst>
              <a:ext uri="{FF2B5EF4-FFF2-40B4-BE49-F238E27FC236}">
                <a16:creationId xmlns:a16="http://schemas.microsoft.com/office/drawing/2014/main" id="{E0C4549F-927A-40A7-8A10-46920C0A0727}"/>
              </a:ext>
            </a:extLst>
          </p:cNvPr>
          <p:cNvSpPr>
            <a:spLocks noGrp="1"/>
          </p:cNvSpPr>
          <p:nvPr>
            <p:ph type="sldNum" sz="quarter" idx="4"/>
          </p:nvPr>
        </p:nvSpPr>
        <p:spPr/>
        <p:txBody>
          <a:bodyPr/>
          <a:lstStyle/>
          <a:p>
            <a:fld id="{24342B02-74FC-4320-A08D-C58DA89F77A2}" type="slidenum">
              <a:rPr lang="fi-FI" smtClean="0"/>
              <a:pPr/>
              <a:t>2</a:t>
            </a:fld>
            <a:endParaRPr lang="fi-FI" dirty="0"/>
          </a:p>
        </p:txBody>
      </p:sp>
      <p:sp>
        <p:nvSpPr>
          <p:cNvPr id="6" name="Tekstiruutu 5">
            <a:extLst>
              <a:ext uri="{FF2B5EF4-FFF2-40B4-BE49-F238E27FC236}">
                <a16:creationId xmlns:a16="http://schemas.microsoft.com/office/drawing/2014/main" id="{A5A71A4B-3F58-4A4D-B1E4-E45DBE6DFB13}"/>
              </a:ext>
            </a:extLst>
          </p:cNvPr>
          <p:cNvSpPr txBox="1"/>
          <p:nvPr/>
        </p:nvSpPr>
        <p:spPr>
          <a:xfrm>
            <a:off x="4127326" y="1477109"/>
            <a:ext cx="4572000" cy="1938992"/>
          </a:xfrm>
          <a:prstGeom prst="rect">
            <a:avLst/>
          </a:prstGeom>
          <a:noFill/>
        </p:spPr>
        <p:txBody>
          <a:bodyPr wrap="square" rtlCol="0">
            <a:spAutoFit/>
          </a:bodyPr>
          <a:lstStyle/>
          <a:p>
            <a:r>
              <a:rPr lang="fi-FI" sz="2000" dirty="0">
                <a:solidFill>
                  <a:schemeClr val="bg1"/>
                </a:solidFill>
                <a:latin typeface="Arial Rounded MT Bold" panose="020F0704030504030204" pitchFamily="34" charset="0"/>
              </a:rPr>
              <a:t>1. Johdanto</a:t>
            </a:r>
          </a:p>
          <a:p>
            <a:r>
              <a:rPr lang="fi-FI" sz="2000" dirty="0">
                <a:solidFill>
                  <a:schemeClr val="bg1"/>
                </a:solidFill>
                <a:latin typeface="Arial Rounded MT Bold" panose="020F0704030504030204" pitchFamily="34" charset="0"/>
              </a:rPr>
              <a:t>2. City </a:t>
            </a:r>
            <a:r>
              <a:rPr lang="fi-FI" sz="2000" dirty="0" err="1">
                <a:solidFill>
                  <a:schemeClr val="bg1"/>
                </a:solidFill>
                <a:latin typeface="Arial Rounded MT Bold" panose="020F0704030504030204" pitchFamily="34" charset="0"/>
              </a:rPr>
              <a:t>Portrait</a:t>
            </a:r>
            <a:r>
              <a:rPr lang="fi-FI" sz="2000" dirty="0">
                <a:solidFill>
                  <a:schemeClr val="bg1"/>
                </a:solidFill>
                <a:latin typeface="Arial Rounded MT Bold" panose="020F0704030504030204" pitchFamily="34" charset="0"/>
              </a:rPr>
              <a:t> –metodi</a:t>
            </a:r>
          </a:p>
          <a:p>
            <a:pPr marL="742950" lvl="1" indent="-285750">
              <a:buFont typeface="Arial" panose="020B0604020202020204" pitchFamily="34" charset="0"/>
              <a:buChar char="•"/>
            </a:pPr>
            <a:r>
              <a:rPr lang="fi-FI" sz="2000" dirty="0">
                <a:solidFill>
                  <a:schemeClr val="bg1"/>
                </a:solidFill>
                <a:latin typeface="Arial Rounded MT Bold" panose="020F0704030504030204" pitchFamily="34" charset="0"/>
              </a:rPr>
              <a:t>Mikä on City </a:t>
            </a:r>
            <a:r>
              <a:rPr lang="fi-FI" sz="2000" dirty="0" err="1">
                <a:solidFill>
                  <a:schemeClr val="bg1"/>
                </a:solidFill>
                <a:latin typeface="Arial Rounded MT Bold" panose="020F0704030504030204" pitchFamily="34" charset="0"/>
              </a:rPr>
              <a:t>Portrait</a:t>
            </a:r>
            <a:r>
              <a:rPr lang="fi-FI" sz="2000" dirty="0">
                <a:solidFill>
                  <a:schemeClr val="bg1"/>
                </a:solidFill>
                <a:latin typeface="Arial Rounded MT Bold" panose="020F0704030504030204" pitchFamily="34" charset="0"/>
              </a:rPr>
              <a:t>?</a:t>
            </a:r>
          </a:p>
          <a:p>
            <a:pPr marL="742950" lvl="1" indent="-285750">
              <a:buFont typeface="Arial" panose="020B0604020202020204" pitchFamily="34" charset="0"/>
              <a:buChar char="•"/>
            </a:pPr>
            <a:r>
              <a:rPr lang="fi-FI" sz="2000" dirty="0">
                <a:solidFill>
                  <a:schemeClr val="bg1"/>
                </a:solidFill>
                <a:latin typeface="Arial Rounded MT Bold" panose="020F0704030504030204" pitchFamily="34" charset="0"/>
              </a:rPr>
              <a:t>City </a:t>
            </a:r>
            <a:r>
              <a:rPr lang="fi-FI" sz="2000" dirty="0" err="1">
                <a:solidFill>
                  <a:schemeClr val="bg1"/>
                </a:solidFill>
                <a:latin typeface="Arial Rounded MT Bold" panose="020F0704030504030204" pitchFamily="34" charset="0"/>
              </a:rPr>
              <a:t>Portraitin</a:t>
            </a:r>
            <a:r>
              <a:rPr lang="fi-FI" sz="2000" dirty="0">
                <a:solidFill>
                  <a:schemeClr val="bg1"/>
                </a:solidFill>
                <a:latin typeface="Arial Rounded MT Bold" panose="020F0704030504030204" pitchFamily="34" charset="0"/>
              </a:rPr>
              <a:t> neljä linssiä</a:t>
            </a:r>
          </a:p>
          <a:p>
            <a:r>
              <a:rPr lang="fi-FI" sz="2000" dirty="0">
                <a:solidFill>
                  <a:schemeClr val="bg1"/>
                </a:solidFill>
                <a:latin typeface="Arial Rounded MT Bold" panose="020F0704030504030204" pitchFamily="34" charset="0"/>
              </a:rPr>
              <a:t>3. City </a:t>
            </a:r>
            <a:r>
              <a:rPr lang="fi-FI" sz="2000" dirty="0" err="1">
                <a:solidFill>
                  <a:schemeClr val="bg1"/>
                </a:solidFill>
                <a:latin typeface="Arial Rounded MT Bold" panose="020F0704030504030204" pitchFamily="34" charset="0"/>
              </a:rPr>
              <a:t>Portraitin</a:t>
            </a:r>
            <a:r>
              <a:rPr lang="fi-FI" sz="2000" dirty="0">
                <a:solidFill>
                  <a:schemeClr val="bg1"/>
                </a:solidFill>
                <a:latin typeface="Arial Rounded MT Bold" panose="020F0704030504030204" pitchFamily="34" charset="0"/>
              </a:rPr>
              <a:t> vaiheet 4.Yhteenveto</a:t>
            </a:r>
          </a:p>
        </p:txBody>
      </p:sp>
      <p:sp>
        <p:nvSpPr>
          <p:cNvPr id="7" name="Tekstiruutu 6">
            <a:extLst>
              <a:ext uri="{FF2B5EF4-FFF2-40B4-BE49-F238E27FC236}">
                <a16:creationId xmlns:a16="http://schemas.microsoft.com/office/drawing/2014/main" id="{46CEF597-CB24-4027-A580-F6AA500E91A6}"/>
              </a:ext>
            </a:extLst>
          </p:cNvPr>
          <p:cNvSpPr txBox="1"/>
          <p:nvPr/>
        </p:nvSpPr>
        <p:spPr>
          <a:xfrm>
            <a:off x="4127326" y="803868"/>
            <a:ext cx="2743200" cy="523220"/>
          </a:xfrm>
          <a:prstGeom prst="rect">
            <a:avLst/>
          </a:prstGeom>
          <a:noFill/>
        </p:spPr>
        <p:txBody>
          <a:bodyPr wrap="square" rtlCol="0">
            <a:spAutoFit/>
          </a:bodyPr>
          <a:lstStyle/>
          <a:p>
            <a:r>
              <a:rPr lang="fi-FI" sz="2800" dirty="0">
                <a:solidFill>
                  <a:schemeClr val="bg1"/>
                </a:solidFill>
                <a:latin typeface="Arial Rounded MT Bold" panose="020F0704030504030204" pitchFamily="34" charset="0"/>
              </a:rPr>
              <a:t>Sisältö:</a:t>
            </a:r>
          </a:p>
        </p:txBody>
      </p:sp>
      <p:pic>
        <p:nvPicPr>
          <p:cNvPr id="9" name="Kuva 8">
            <a:extLst>
              <a:ext uri="{FF2B5EF4-FFF2-40B4-BE49-F238E27FC236}">
                <a16:creationId xmlns:a16="http://schemas.microsoft.com/office/drawing/2014/main" id="{A9B43CCE-26FE-481C-B564-5282E70991E9}"/>
              </a:ext>
            </a:extLst>
          </p:cNvPr>
          <p:cNvPicPr>
            <a:picLocks noChangeAspect="1"/>
          </p:cNvPicPr>
          <p:nvPr/>
        </p:nvPicPr>
        <p:blipFill>
          <a:blip r:embed="rId2"/>
          <a:stretch>
            <a:fillRect/>
          </a:stretch>
        </p:blipFill>
        <p:spPr>
          <a:xfrm>
            <a:off x="4235950" y="4655221"/>
            <a:ext cx="1451417" cy="349415"/>
          </a:xfrm>
          <a:prstGeom prst="rect">
            <a:avLst/>
          </a:prstGeom>
        </p:spPr>
      </p:pic>
    </p:spTree>
    <p:extLst>
      <p:ext uri="{BB962C8B-B14F-4D97-AF65-F5344CB8AC3E}">
        <p14:creationId xmlns:p14="http://schemas.microsoft.com/office/powerpoint/2010/main" val="195808389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60DF8B95-0519-4EDC-9591-6AA6C6AC203D}"/>
              </a:ext>
            </a:extLst>
          </p:cNvPr>
          <p:cNvSpPr>
            <a:spLocks noGrp="1"/>
          </p:cNvSpPr>
          <p:nvPr>
            <p:ph type="dt" sz="half" idx="2"/>
          </p:nvPr>
        </p:nvSpPr>
        <p:spPr/>
        <p:txBody>
          <a:bodyPr/>
          <a:lstStyle/>
          <a:p>
            <a:fld id="{A5E697A1-3F13-4B58-9FC9-411EEC634510}" type="datetime1">
              <a:rPr lang="fi-FI" smtClean="0"/>
              <a:pPr/>
              <a:t>4.10.2021</a:t>
            </a:fld>
            <a:endParaRPr lang="fi-FI" dirty="0"/>
          </a:p>
        </p:txBody>
      </p:sp>
      <p:sp>
        <p:nvSpPr>
          <p:cNvPr id="5" name="Tekstin paikkamerkki 4">
            <a:extLst>
              <a:ext uri="{FF2B5EF4-FFF2-40B4-BE49-F238E27FC236}">
                <a16:creationId xmlns:a16="http://schemas.microsoft.com/office/drawing/2014/main" id="{E51C0C47-8D13-4806-9875-673A466721C4}"/>
              </a:ext>
            </a:extLst>
          </p:cNvPr>
          <p:cNvSpPr>
            <a:spLocks noGrp="1"/>
          </p:cNvSpPr>
          <p:nvPr>
            <p:ph type="body" sz="quarter" idx="15"/>
          </p:nvPr>
        </p:nvSpPr>
        <p:spPr/>
        <p:txBody>
          <a:bodyPr/>
          <a:lstStyle/>
          <a:p>
            <a:r>
              <a:rPr lang="fi-FI" dirty="0"/>
              <a:t>Krista Pokkinen</a:t>
            </a:r>
          </a:p>
        </p:txBody>
      </p:sp>
      <p:sp>
        <p:nvSpPr>
          <p:cNvPr id="6" name="Dian numeron paikkamerkki 5">
            <a:extLst>
              <a:ext uri="{FF2B5EF4-FFF2-40B4-BE49-F238E27FC236}">
                <a16:creationId xmlns:a16="http://schemas.microsoft.com/office/drawing/2014/main" id="{7A121B78-773A-4962-8AC8-611B710E8B2F}"/>
              </a:ext>
            </a:extLst>
          </p:cNvPr>
          <p:cNvSpPr>
            <a:spLocks noGrp="1"/>
          </p:cNvSpPr>
          <p:nvPr>
            <p:ph type="sldNum" sz="quarter" idx="4"/>
          </p:nvPr>
        </p:nvSpPr>
        <p:spPr/>
        <p:txBody>
          <a:bodyPr/>
          <a:lstStyle/>
          <a:p>
            <a:fld id="{24342B02-74FC-4320-A08D-C58DA89F77A2}" type="slidenum">
              <a:rPr lang="fi-FI" smtClean="0"/>
              <a:pPr/>
              <a:t>20</a:t>
            </a:fld>
            <a:endParaRPr lang="fi-FI" dirty="0"/>
          </a:p>
        </p:txBody>
      </p:sp>
      <p:pic>
        <p:nvPicPr>
          <p:cNvPr id="8" name="Kuva 7">
            <a:extLst>
              <a:ext uri="{FF2B5EF4-FFF2-40B4-BE49-F238E27FC236}">
                <a16:creationId xmlns:a16="http://schemas.microsoft.com/office/drawing/2014/main" id="{D042AAFF-2AF1-4171-BA57-12C9255FB99F}"/>
              </a:ext>
            </a:extLst>
          </p:cNvPr>
          <p:cNvPicPr>
            <a:picLocks noChangeAspect="1"/>
          </p:cNvPicPr>
          <p:nvPr/>
        </p:nvPicPr>
        <p:blipFill>
          <a:blip r:embed="rId2"/>
          <a:stretch>
            <a:fillRect/>
          </a:stretch>
        </p:blipFill>
        <p:spPr>
          <a:xfrm>
            <a:off x="165798" y="2326746"/>
            <a:ext cx="8812404" cy="1515379"/>
          </a:xfrm>
          <a:prstGeom prst="rect">
            <a:avLst/>
          </a:prstGeom>
        </p:spPr>
      </p:pic>
      <p:sp>
        <p:nvSpPr>
          <p:cNvPr id="2" name="Tekstiruutu 1">
            <a:extLst>
              <a:ext uri="{FF2B5EF4-FFF2-40B4-BE49-F238E27FC236}">
                <a16:creationId xmlns:a16="http://schemas.microsoft.com/office/drawing/2014/main" id="{7FDB8A0B-3C12-4506-A414-5D6E87AEE1AF}"/>
              </a:ext>
            </a:extLst>
          </p:cNvPr>
          <p:cNvSpPr txBox="1"/>
          <p:nvPr/>
        </p:nvSpPr>
        <p:spPr>
          <a:xfrm>
            <a:off x="724380" y="1170002"/>
            <a:ext cx="7695240" cy="923330"/>
          </a:xfrm>
          <a:prstGeom prst="rect">
            <a:avLst/>
          </a:prstGeom>
          <a:noFill/>
        </p:spPr>
        <p:txBody>
          <a:bodyPr wrap="square" rtlCol="0">
            <a:spAutoFit/>
          </a:bodyPr>
          <a:lstStyle/>
          <a:p>
            <a:pPr marL="285750" indent="-285750">
              <a:buFont typeface="Arial" panose="020B0604020202020204" pitchFamily="34" charset="0"/>
              <a:buChar char="•"/>
            </a:pPr>
            <a:r>
              <a:rPr lang="fi-FI" dirty="0"/>
              <a:t>Pirkanmaa on ylittänyt sille lasketut rajat typpi- ja fosforikuormituksen, ilmastonmuutoksen, liiallisen maankäytön ja materiaalijalanjäljen osalta.</a:t>
            </a:r>
          </a:p>
        </p:txBody>
      </p:sp>
      <p:sp>
        <p:nvSpPr>
          <p:cNvPr id="7" name="Tekstiruutu 6">
            <a:extLst>
              <a:ext uri="{FF2B5EF4-FFF2-40B4-BE49-F238E27FC236}">
                <a16:creationId xmlns:a16="http://schemas.microsoft.com/office/drawing/2014/main" id="{357E36A4-CB8C-49D8-B01D-26DFD14C2D89}"/>
              </a:ext>
            </a:extLst>
          </p:cNvPr>
          <p:cNvSpPr txBox="1"/>
          <p:nvPr/>
        </p:nvSpPr>
        <p:spPr>
          <a:xfrm>
            <a:off x="572756" y="112715"/>
            <a:ext cx="7094135" cy="830997"/>
          </a:xfrm>
          <a:prstGeom prst="rect">
            <a:avLst/>
          </a:prstGeom>
          <a:noFill/>
        </p:spPr>
        <p:txBody>
          <a:bodyPr wrap="square" rtlCol="0">
            <a:spAutoFit/>
          </a:bodyPr>
          <a:lstStyle/>
          <a:p>
            <a:r>
              <a:rPr lang="fi-FI" sz="2400" dirty="0">
                <a:solidFill>
                  <a:srgbClr val="005B7F"/>
                </a:solidFill>
                <a:latin typeface="Arial Rounded MT Bold" panose="020F0704030504030204" pitchFamily="34" charset="0"/>
              </a:rPr>
              <a:t>Esimerkki 4. Pirkanmaan nykytila-analyysin globaalin-ekologisen linssin tulokset</a:t>
            </a:r>
          </a:p>
        </p:txBody>
      </p:sp>
      <p:pic>
        <p:nvPicPr>
          <p:cNvPr id="10" name="Kuva 9">
            <a:extLst>
              <a:ext uri="{FF2B5EF4-FFF2-40B4-BE49-F238E27FC236}">
                <a16:creationId xmlns:a16="http://schemas.microsoft.com/office/drawing/2014/main" id="{CEF4C0D3-DEF4-4F50-9BBD-DF9D2F4DF801}"/>
              </a:ext>
            </a:extLst>
          </p:cNvPr>
          <p:cNvPicPr>
            <a:picLocks noChangeAspect="1"/>
          </p:cNvPicPr>
          <p:nvPr/>
        </p:nvPicPr>
        <p:blipFill>
          <a:blip r:embed="rId3"/>
          <a:stretch>
            <a:fillRect/>
          </a:stretch>
        </p:blipFill>
        <p:spPr>
          <a:xfrm>
            <a:off x="4235950" y="4655221"/>
            <a:ext cx="1451417" cy="349415"/>
          </a:xfrm>
          <a:prstGeom prst="rect">
            <a:avLst/>
          </a:prstGeom>
        </p:spPr>
      </p:pic>
    </p:spTree>
    <p:extLst>
      <p:ext uri="{BB962C8B-B14F-4D97-AF65-F5344CB8AC3E}">
        <p14:creationId xmlns:p14="http://schemas.microsoft.com/office/powerpoint/2010/main" val="69315325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Ryhmä 9">
            <a:extLst>
              <a:ext uri="{FF2B5EF4-FFF2-40B4-BE49-F238E27FC236}">
                <a16:creationId xmlns:a16="http://schemas.microsoft.com/office/drawing/2014/main" id="{F4C6949D-C341-49E8-BC2B-7E31E19F979C}"/>
              </a:ext>
            </a:extLst>
          </p:cNvPr>
          <p:cNvGrpSpPr/>
          <p:nvPr/>
        </p:nvGrpSpPr>
        <p:grpSpPr>
          <a:xfrm>
            <a:off x="365904" y="772847"/>
            <a:ext cx="3440550" cy="3597806"/>
            <a:chOff x="331531" y="1208765"/>
            <a:chExt cx="2954004" cy="2957215"/>
          </a:xfrm>
        </p:grpSpPr>
        <p:pic>
          <p:nvPicPr>
            <p:cNvPr id="11" name="Kuva 10">
              <a:extLst>
                <a:ext uri="{FF2B5EF4-FFF2-40B4-BE49-F238E27FC236}">
                  <a16:creationId xmlns:a16="http://schemas.microsoft.com/office/drawing/2014/main" id="{31DF717F-BBDE-424B-BC2A-4D5E1841ED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531" y="1208765"/>
              <a:ext cx="2954004" cy="2957215"/>
            </a:xfrm>
            <a:prstGeom prst="rect">
              <a:avLst/>
            </a:prstGeom>
          </p:spPr>
        </p:pic>
        <p:sp>
          <p:nvSpPr>
            <p:cNvPr id="12" name="Suorakulmio 11">
              <a:extLst>
                <a:ext uri="{FF2B5EF4-FFF2-40B4-BE49-F238E27FC236}">
                  <a16:creationId xmlns:a16="http://schemas.microsoft.com/office/drawing/2014/main" id="{EBEF4DE6-BB21-40F1-B18B-AE63E1D7D1B6}"/>
                </a:ext>
              </a:extLst>
            </p:cNvPr>
            <p:cNvSpPr/>
            <p:nvPr/>
          </p:nvSpPr>
          <p:spPr>
            <a:xfrm>
              <a:off x="491974" y="1271489"/>
              <a:ext cx="2612269" cy="2341967"/>
            </a:xfrm>
            <a:prstGeom prst="rect">
              <a:avLst/>
            </a:prstGeom>
          </p:spPr>
          <p:txBody>
            <a:bodyPr wrap="square" lIns="0" tIns="0" rIns="0" bIns="0" anchor="ctr" anchorCtr="0">
              <a:noAutofit/>
            </a:bodyPr>
            <a:lstStyle/>
            <a:p>
              <a:pPr algn="ctr">
                <a:lnSpc>
                  <a:spcPts val="1800"/>
                </a:lnSpc>
              </a:pPr>
              <a:endParaRPr lang="fi-FI" sz="1400" dirty="0">
                <a:solidFill>
                  <a:schemeClr val="bg1"/>
                </a:solidFill>
                <a:latin typeface="Arial Rounded MT Bold" panose="020F0704030504030204" pitchFamily="34" charset="0"/>
              </a:endParaRPr>
            </a:p>
          </p:txBody>
        </p:sp>
      </p:grpSp>
      <p:sp>
        <p:nvSpPr>
          <p:cNvPr id="3" name="Otsikko 2">
            <a:extLst>
              <a:ext uri="{FF2B5EF4-FFF2-40B4-BE49-F238E27FC236}">
                <a16:creationId xmlns:a16="http://schemas.microsoft.com/office/drawing/2014/main" id="{D90C41E2-B054-44A4-8780-CE2D4D44AC82}"/>
              </a:ext>
            </a:extLst>
          </p:cNvPr>
          <p:cNvSpPr>
            <a:spLocks noGrp="1"/>
          </p:cNvSpPr>
          <p:nvPr>
            <p:ph type="title"/>
          </p:nvPr>
        </p:nvSpPr>
        <p:spPr/>
        <p:txBody>
          <a:bodyPr/>
          <a:lstStyle/>
          <a:p>
            <a:r>
              <a:rPr lang="fi-FI" dirty="0"/>
              <a:t>Linssi 4: Globaali-sosiaalinen</a:t>
            </a:r>
          </a:p>
        </p:txBody>
      </p:sp>
      <p:sp>
        <p:nvSpPr>
          <p:cNvPr id="4" name="Päivämäärän paikkamerkki 3">
            <a:extLst>
              <a:ext uri="{FF2B5EF4-FFF2-40B4-BE49-F238E27FC236}">
                <a16:creationId xmlns:a16="http://schemas.microsoft.com/office/drawing/2014/main" id="{1854DDFC-4BA6-4AE4-8886-0FB711EFF0CE}"/>
              </a:ext>
            </a:extLst>
          </p:cNvPr>
          <p:cNvSpPr>
            <a:spLocks noGrp="1"/>
          </p:cNvSpPr>
          <p:nvPr>
            <p:ph type="dt" sz="half" idx="2"/>
          </p:nvPr>
        </p:nvSpPr>
        <p:spPr/>
        <p:txBody>
          <a:bodyPr/>
          <a:lstStyle/>
          <a:p>
            <a:fld id="{A5E697A1-3F13-4B58-9FC9-411EEC634510}" type="datetime1">
              <a:rPr lang="fi-FI" smtClean="0"/>
              <a:pPr/>
              <a:t>4.10.2021</a:t>
            </a:fld>
            <a:endParaRPr lang="fi-FI" dirty="0"/>
          </a:p>
        </p:txBody>
      </p:sp>
      <p:sp>
        <p:nvSpPr>
          <p:cNvPr id="5" name="Tekstin paikkamerkki 4">
            <a:extLst>
              <a:ext uri="{FF2B5EF4-FFF2-40B4-BE49-F238E27FC236}">
                <a16:creationId xmlns:a16="http://schemas.microsoft.com/office/drawing/2014/main" id="{C426A413-BC8E-47BE-A16A-AB0C81FBB3D9}"/>
              </a:ext>
            </a:extLst>
          </p:cNvPr>
          <p:cNvSpPr>
            <a:spLocks noGrp="1"/>
          </p:cNvSpPr>
          <p:nvPr>
            <p:ph type="body" sz="quarter" idx="15"/>
          </p:nvPr>
        </p:nvSpPr>
        <p:spPr/>
        <p:txBody>
          <a:bodyPr/>
          <a:lstStyle/>
          <a:p>
            <a:r>
              <a:rPr lang="fi-FI" dirty="0"/>
              <a:t>Krista Pokkinen</a:t>
            </a:r>
          </a:p>
        </p:txBody>
      </p:sp>
      <p:sp>
        <p:nvSpPr>
          <p:cNvPr id="6" name="Dian numeron paikkamerkki 5">
            <a:extLst>
              <a:ext uri="{FF2B5EF4-FFF2-40B4-BE49-F238E27FC236}">
                <a16:creationId xmlns:a16="http://schemas.microsoft.com/office/drawing/2014/main" id="{F5835CD2-9CD8-468F-9DEA-0E932BA9A1C5}"/>
              </a:ext>
            </a:extLst>
          </p:cNvPr>
          <p:cNvSpPr>
            <a:spLocks noGrp="1"/>
          </p:cNvSpPr>
          <p:nvPr>
            <p:ph type="sldNum" sz="quarter" idx="4"/>
          </p:nvPr>
        </p:nvSpPr>
        <p:spPr/>
        <p:txBody>
          <a:bodyPr/>
          <a:lstStyle/>
          <a:p>
            <a:fld id="{24342B02-74FC-4320-A08D-C58DA89F77A2}" type="slidenum">
              <a:rPr lang="fi-FI" smtClean="0"/>
              <a:pPr/>
              <a:t>21</a:t>
            </a:fld>
            <a:endParaRPr lang="fi-FI" dirty="0"/>
          </a:p>
        </p:txBody>
      </p:sp>
      <p:sp>
        <p:nvSpPr>
          <p:cNvPr id="7" name="Tekstin paikkamerkki 6">
            <a:extLst>
              <a:ext uri="{FF2B5EF4-FFF2-40B4-BE49-F238E27FC236}">
                <a16:creationId xmlns:a16="http://schemas.microsoft.com/office/drawing/2014/main" id="{6063F523-F20B-46BC-8529-21F91FAD30DE}"/>
              </a:ext>
            </a:extLst>
          </p:cNvPr>
          <p:cNvSpPr>
            <a:spLocks noGrp="1"/>
          </p:cNvSpPr>
          <p:nvPr>
            <p:ph type="body" sz="quarter" idx="16"/>
          </p:nvPr>
        </p:nvSpPr>
        <p:spPr>
          <a:xfrm>
            <a:off x="4235950" y="1068319"/>
            <a:ext cx="3708537" cy="3083313"/>
          </a:xfrm>
        </p:spPr>
        <p:txBody>
          <a:bodyPr/>
          <a:lstStyle/>
          <a:p>
            <a:pPr marL="285750" indent="-285750">
              <a:buFont typeface="Arial" panose="020B0604020202020204" pitchFamily="34" charset="0"/>
              <a:buChar char="•"/>
            </a:pPr>
            <a:r>
              <a:rPr lang="fi-FI" sz="1400" dirty="0"/>
              <a:t>Jokainen alue yhdistyy omalla tavallaan eri puolille maailmaa. </a:t>
            </a:r>
          </a:p>
          <a:p>
            <a:pPr marL="285750" indent="-285750">
              <a:buFont typeface="Arial" panose="020B0604020202020204" pitchFamily="34" charset="0"/>
              <a:buChar char="•"/>
            </a:pPr>
            <a:r>
              <a:rPr lang="fi-FI" sz="1400" dirty="0"/>
              <a:t>City </a:t>
            </a:r>
            <a:r>
              <a:rPr lang="fi-FI" sz="1400" dirty="0" err="1"/>
              <a:t>portrait</a:t>
            </a:r>
            <a:r>
              <a:rPr lang="fi-FI" sz="1400" dirty="0"/>
              <a:t> pyrkii tuomaan nämä asiat esiin osana kokonaisvaltaista globaalia näkökulmaa. </a:t>
            </a:r>
          </a:p>
          <a:p>
            <a:pPr marL="285750" indent="-285750">
              <a:buFont typeface="Arial" panose="020B0604020202020204" pitchFamily="34" charset="0"/>
              <a:buChar char="•"/>
            </a:pPr>
            <a:r>
              <a:rPr lang="fi-FI" sz="1400" dirty="0"/>
              <a:t>Tämä linssi on suunniteltu erityisesti suuriin globaalin pohjoisen kaupunkeihin, joissa kulutetaan paljon.</a:t>
            </a:r>
          </a:p>
          <a:p>
            <a:pPr marL="285750" indent="-285750">
              <a:buFont typeface="Arial" panose="020B0604020202020204" pitchFamily="34" charset="0"/>
              <a:buChar char="•"/>
            </a:pPr>
            <a:r>
              <a:rPr lang="fi-FI" sz="1400" dirty="0"/>
              <a:t>On monia reittejä, joiden kautta alue voi vaikuttaa jokaisen ihmisen hyvinvointiin maailmanlaajuisesti. Esimerkiksi perheet tai yritykset voivat vaikuttaa kaikkien maailman ihmisten hyvinvointiin ostamalla tiettyjä palveluja ja tuotteita tai esimerkiksi lahjoittamalla rahaa hyväntekeväisyyteen. </a:t>
            </a:r>
          </a:p>
          <a:p>
            <a:pPr marL="285750" indent="-285750">
              <a:buFont typeface="Arial" panose="020B0604020202020204" pitchFamily="34" charset="0"/>
              <a:buChar char="•"/>
            </a:pPr>
            <a:endParaRPr lang="fi-FI" sz="1100" dirty="0"/>
          </a:p>
          <a:p>
            <a:pPr marL="285750" indent="-285750">
              <a:buFont typeface="Arial" panose="020B0604020202020204" pitchFamily="34" charset="0"/>
              <a:buChar char="•"/>
            </a:pPr>
            <a:endParaRPr lang="fi-FI" sz="1600" dirty="0"/>
          </a:p>
        </p:txBody>
      </p:sp>
      <p:pic>
        <p:nvPicPr>
          <p:cNvPr id="9" name="Kuva 8">
            <a:extLst>
              <a:ext uri="{FF2B5EF4-FFF2-40B4-BE49-F238E27FC236}">
                <a16:creationId xmlns:a16="http://schemas.microsoft.com/office/drawing/2014/main" id="{FB774FF5-B5CD-40F4-903F-E14D99F12157}"/>
              </a:ext>
            </a:extLst>
          </p:cNvPr>
          <p:cNvPicPr>
            <a:picLocks noChangeAspect="1"/>
          </p:cNvPicPr>
          <p:nvPr/>
        </p:nvPicPr>
        <p:blipFill>
          <a:blip r:embed="rId3"/>
          <a:stretch>
            <a:fillRect/>
          </a:stretch>
        </p:blipFill>
        <p:spPr>
          <a:xfrm>
            <a:off x="4235950" y="4655221"/>
            <a:ext cx="1451417" cy="349415"/>
          </a:xfrm>
          <a:prstGeom prst="rect">
            <a:avLst/>
          </a:prstGeom>
        </p:spPr>
      </p:pic>
      <p:sp>
        <p:nvSpPr>
          <p:cNvPr id="13" name="Tekstiruutu 12">
            <a:extLst>
              <a:ext uri="{FF2B5EF4-FFF2-40B4-BE49-F238E27FC236}">
                <a16:creationId xmlns:a16="http://schemas.microsoft.com/office/drawing/2014/main" id="{82399188-B8FE-46C6-A1A9-063235F77452}"/>
              </a:ext>
            </a:extLst>
          </p:cNvPr>
          <p:cNvSpPr txBox="1"/>
          <p:nvPr/>
        </p:nvSpPr>
        <p:spPr>
          <a:xfrm>
            <a:off x="792769" y="1903732"/>
            <a:ext cx="2954004" cy="1569660"/>
          </a:xfrm>
          <a:prstGeom prst="rect">
            <a:avLst/>
          </a:prstGeom>
          <a:noFill/>
        </p:spPr>
        <p:txBody>
          <a:bodyPr wrap="square">
            <a:spAutoFit/>
          </a:bodyPr>
          <a:lstStyle/>
          <a:p>
            <a:r>
              <a:rPr lang="fi-FI" sz="1600" b="1" dirty="0">
                <a:solidFill>
                  <a:schemeClr val="bg1"/>
                </a:solidFill>
                <a:latin typeface="Avenir Next LT Pro Light" panose="020B0304020202020204" pitchFamily="34" charset="0"/>
              </a:rPr>
              <a:t>Miten alueemme yhteydet vaikuttavat suorasti ja epäsuorasti, positiivisesti tai negatiivisesti ihmisten hyvinvointiin ympäri maailman?</a:t>
            </a:r>
          </a:p>
        </p:txBody>
      </p:sp>
    </p:spTree>
    <p:extLst>
      <p:ext uri="{BB962C8B-B14F-4D97-AF65-F5344CB8AC3E}">
        <p14:creationId xmlns:p14="http://schemas.microsoft.com/office/powerpoint/2010/main" val="120211549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1DC3852F-F59A-40DA-A631-F5C52F2599EB}"/>
              </a:ext>
            </a:extLst>
          </p:cNvPr>
          <p:cNvSpPr>
            <a:spLocks noGrp="1"/>
          </p:cNvSpPr>
          <p:nvPr>
            <p:ph type="title"/>
          </p:nvPr>
        </p:nvSpPr>
        <p:spPr/>
        <p:txBody>
          <a:bodyPr/>
          <a:lstStyle/>
          <a:p>
            <a:r>
              <a:rPr lang="fi-FI" dirty="0"/>
              <a:t>Globaalin-sosiaalisen linssin vaiheet</a:t>
            </a:r>
          </a:p>
        </p:txBody>
      </p:sp>
      <p:sp>
        <p:nvSpPr>
          <p:cNvPr id="4" name="Päivämäärän paikkamerkki 3">
            <a:extLst>
              <a:ext uri="{FF2B5EF4-FFF2-40B4-BE49-F238E27FC236}">
                <a16:creationId xmlns:a16="http://schemas.microsoft.com/office/drawing/2014/main" id="{BAA3D752-A989-4B5A-A53B-468C8EDCE64A}"/>
              </a:ext>
            </a:extLst>
          </p:cNvPr>
          <p:cNvSpPr>
            <a:spLocks noGrp="1"/>
          </p:cNvSpPr>
          <p:nvPr>
            <p:ph type="dt" sz="half" idx="2"/>
          </p:nvPr>
        </p:nvSpPr>
        <p:spPr/>
        <p:txBody>
          <a:bodyPr/>
          <a:lstStyle/>
          <a:p>
            <a:fld id="{A5E697A1-3F13-4B58-9FC9-411EEC634510}" type="datetime1">
              <a:rPr lang="fi-FI" smtClean="0"/>
              <a:pPr/>
              <a:t>4.10.2021</a:t>
            </a:fld>
            <a:endParaRPr lang="fi-FI" dirty="0"/>
          </a:p>
        </p:txBody>
      </p:sp>
      <p:sp>
        <p:nvSpPr>
          <p:cNvPr id="5" name="Tekstin paikkamerkki 4">
            <a:extLst>
              <a:ext uri="{FF2B5EF4-FFF2-40B4-BE49-F238E27FC236}">
                <a16:creationId xmlns:a16="http://schemas.microsoft.com/office/drawing/2014/main" id="{9074FFF9-50B9-443E-8274-1A83F12E1F9E}"/>
              </a:ext>
            </a:extLst>
          </p:cNvPr>
          <p:cNvSpPr>
            <a:spLocks noGrp="1"/>
          </p:cNvSpPr>
          <p:nvPr>
            <p:ph type="body" sz="quarter" idx="15"/>
          </p:nvPr>
        </p:nvSpPr>
        <p:spPr/>
        <p:txBody>
          <a:bodyPr/>
          <a:lstStyle/>
          <a:p>
            <a:r>
              <a:rPr lang="fi-FI" dirty="0"/>
              <a:t>Krista Pokkinen</a:t>
            </a:r>
          </a:p>
        </p:txBody>
      </p:sp>
      <p:sp>
        <p:nvSpPr>
          <p:cNvPr id="6" name="Dian numeron paikkamerkki 5">
            <a:extLst>
              <a:ext uri="{FF2B5EF4-FFF2-40B4-BE49-F238E27FC236}">
                <a16:creationId xmlns:a16="http://schemas.microsoft.com/office/drawing/2014/main" id="{38F2D197-16E5-4905-B7F5-D0EE7F101FC0}"/>
              </a:ext>
            </a:extLst>
          </p:cNvPr>
          <p:cNvSpPr>
            <a:spLocks noGrp="1"/>
          </p:cNvSpPr>
          <p:nvPr>
            <p:ph type="sldNum" sz="quarter" idx="4"/>
          </p:nvPr>
        </p:nvSpPr>
        <p:spPr/>
        <p:txBody>
          <a:bodyPr/>
          <a:lstStyle/>
          <a:p>
            <a:fld id="{24342B02-74FC-4320-A08D-C58DA89F77A2}" type="slidenum">
              <a:rPr lang="fi-FI" smtClean="0"/>
              <a:pPr/>
              <a:t>22</a:t>
            </a:fld>
            <a:endParaRPr lang="fi-FI" dirty="0"/>
          </a:p>
        </p:txBody>
      </p:sp>
      <p:sp>
        <p:nvSpPr>
          <p:cNvPr id="8" name="Suorakulmio 7">
            <a:extLst>
              <a:ext uri="{FF2B5EF4-FFF2-40B4-BE49-F238E27FC236}">
                <a16:creationId xmlns:a16="http://schemas.microsoft.com/office/drawing/2014/main" id="{439503FE-F022-4AF5-B7C5-49361F38057E}"/>
              </a:ext>
            </a:extLst>
          </p:cNvPr>
          <p:cNvSpPr/>
          <p:nvPr/>
        </p:nvSpPr>
        <p:spPr>
          <a:xfrm>
            <a:off x="5240674" y="699058"/>
            <a:ext cx="1589424" cy="1131905"/>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lumMod val="95000"/>
                    <a:lumOff val="5000"/>
                  </a:schemeClr>
                </a:solidFill>
              </a:rPr>
              <a:t>Vaikutusryhmiä ovat työntekijät ja yhteisöt. Vaikutusluokkia on esimerkiksi köyhyys, terveys ja turvallisuus sekä naiset ja lapset.</a:t>
            </a:r>
          </a:p>
        </p:txBody>
      </p:sp>
      <p:sp>
        <p:nvSpPr>
          <p:cNvPr id="16" name="Suorakulmio 15">
            <a:extLst>
              <a:ext uri="{FF2B5EF4-FFF2-40B4-BE49-F238E27FC236}">
                <a16:creationId xmlns:a16="http://schemas.microsoft.com/office/drawing/2014/main" id="{06C97625-FF4F-43B3-9CBD-F652C56A9069}"/>
              </a:ext>
            </a:extLst>
          </p:cNvPr>
          <p:cNvSpPr/>
          <p:nvPr/>
        </p:nvSpPr>
        <p:spPr>
          <a:xfrm>
            <a:off x="66818" y="707492"/>
            <a:ext cx="1871056" cy="1074023"/>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lumMod val="95000"/>
                    <a:lumOff val="5000"/>
                  </a:schemeClr>
                </a:solidFill>
              </a:rPr>
              <a:t>Voidaan käyttää samoja ulottuvuuksia kuin paikallisessa-sosiaalisessa linssissä. Tähän linssiin tavoitteet muodostuvat Yhdistyneiden kansakuntien kestävän kehityksen tavoitteista.</a:t>
            </a:r>
          </a:p>
        </p:txBody>
      </p:sp>
      <p:sp>
        <p:nvSpPr>
          <p:cNvPr id="17" name="Suorakulmio 16">
            <a:extLst>
              <a:ext uri="{FF2B5EF4-FFF2-40B4-BE49-F238E27FC236}">
                <a16:creationId xmlns:a16="http://schemas.microsoft.com/office/drawing/2014/main" id="{EA925891-A667-4B94-BC9E-BE368FABAF70}"/>
              </a:ext>
            </a:extLst>
          </p:cNvPr>
          <p:cNvSpPr/>
          <p:nvPr/>
        </p:nvSpPr>
        <p:spPr>
          <a:xfrm>
            <a:off x="2466618" y="887438"/>
            <a:ext cx="1970300" cy="1105092"/>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lumMod val="95000"/>
                    <a:lumOff val="5000"/>
                  </a:schemeClr>
                </a:solidFill>
              </a:rPr>
              <a:t>Jos on tiedossa mitä tuotteita alueelle tuodaan, voidaan valita esimerkiksi ne tuotteet joita tuodaan eniten. Muussa tapauksessa voidaan hyödyntää yleistä näkökulmaa.</a:t>
            </a:r>
          </a:p>
        </p:txBody>
      </p:sp>
      <p:sp>
        <p:nvSpPr>
          <p:cNvPr id="18" name="Suorakulmio 17">
            <a:extLst>
              <a:ext uri="{FF2B5EF4-FFF2-40B4-BE49-F238E27FC236}">
                <a16:creationId xmlns:a16="http://schemas.microsoft.com/office/drawing/2014/main" id="{6FE938B4-B5D1-434C-9805-693BB2DADC04}"/>
              </a:ext>
            </a:extLst>
          </p:cNvPr>
          <p:cNvSpPr/>
          <p:nvPr/>
        </p:nvSpPr>
        <p:spPr>
          <a:xfrm>
            <a:off x="6830097" y="3567811"/>
            <a:ext cx="1763551" cy="863939"/>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lumMod val="95000"/>
                    <a:lumOff val="5000"/>
                  </a:schemeClr>
                </a:solidFill>
              </a:rPr>
              <a:t>Tulokset osoittavat sen, mitä vaikutuksia ostamillamme ja kuluttamillamme tuotteilla on maailman ihmisten hyvinvointiin.</a:t>
            </a:r>
          </a:p>
        </p:txBody>
      </p:sp>
      <p:sp>
        <p:nvSpPr>
          <p:cNvPr id="21" name="Nuoli: Oikea 20">
            <a:extLst>
              <a:ext uri="{FF2B5EF4-FFF2-40B4-BE49-F238E27FC236}">
                <a16:creationId xmlns:a16="http://schemas.microsoft.com/office/drawing/2014/main" id="{B6A59778-96C9-4C7C-96A7-6874DCB4421B}"/>
              </a:ext>
            </a:extLst>
          </p:cNvPr>
          <p:cNvSpPr/>
          <p:nvPr/>
        </p:nvSpPr>
        <p:spPr>
          <a:xfrm>
            <a:off x="1874902" y="2139231"/>
            <a:ext cx="1589419" cy="1238150"/>
          </a:xfrm>
          <a:prstGeom prst="rightArrow">
            <a:avLst/>
          </a:prstGeom>
          <a:solidFill>
            <a:schemeClr val="accent3">
              <a:lumMod val="20000"/>
              <a:lumOff val="80000"/>
            </a:schemeClr>
          </a:solidFill>
          <a:ln>
            <a:solidFill>
              <a:srgbClr val="00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lumMod val="95000"/>
                    <a:lumOff val="5000"/>
                  </a:schemeClr>
                </a:solidFill>
              </a:rPr>
              <a:t>Valitse sektorit ja niihin liittyvät tuotteet</a:t>
            </a:r>
          </a:p>
        </p:txBody>
      </p:sp>
      <p:sp>
        <p:nvSpPr>
          <p:cNvPr id="22" name="Nuoli: Oikea 21">
            <a:extLst>
              <a:ext uri="{FF2B5EF4-FFF2-40B4-BE49-F238E27FC236}">
                <a16:creationId xmlns:a16="http://schemas.microsoft.com/office/drawing/2014/main" id="{229D6F01-97AD-4845-B56D-BE70EE1EEFDF}"/>
              </a:ext>
            </a:extLst>
          </p:cNvPr>
          <p:cNvSpPr/>
          <p:nvPr/>
        </p:nvSpPr>
        <p:spPr>
          <a:xfrm>
            <a:off x="173492" y="2203545"/>
            <a:ext cx="1504042" cy="1074023"/>
          </a:xfrm>
          <a:prstGeom prst="rightArrow">
            <a:avLst/>
          </a:prstGeom>
          <a:solidFill>
            <a:schemeClr val="accent3">
              <a:lumMod val="20000"/>
              <a:lumOff val="80000"/>
            </a:schemeClr>
          </a:solidFill>
          <a:ln>
            <a:solidFill>
              <a:srgbClr val="00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lumMod val="95000"/>
                    <a:lumOff val="5000"/>
                  </a:schemeClr>
                </a:solidFill>
              </a:rPr>
              <a:t>Valitse globaalit-sosiaaliset ulottuvuudet</a:t>
            </a:r>
          </a:p>
        </p:txBody>
      </p:sp>
      <p:sp>
        <p:nvSpPr>
          <p:cNvPr id="23" name="Nuoli: Oikea 22">
            <a:extLst>
              <a:ext uri="{FF2B5EF4-FFF2-40B4-BE49-F238E27FC236}">
                <a16:creationId xmlns:a16="http://schemas.microsoft.com/office/drawing/2014/main" id="{91F3126C-58F9-44B4-AF53-5EB67B9ADD5F}"/>
              </a:ext>
            </a:extLst>
          </p:cNvPr>
          <p:cNvSpPr/>
          <p:nvPr/>
        </p:nvSpPr>
        <p:spPr>
          <a:xfrm>
            <a:off x="5387844" y="2175679"/>
            <a:ext cx="1589425" cy="1131905"/>
          </a:xfrm>
          <a:prstGeom prst="rightArrow">
            <a:avLst/>
          </a:prstGeom>
          <a:solidFill>
            <a:schemeClr val="accent3">
              <a:lumMod val="20000"/>
              <a:lumOff val="80000"/>
            </a:schemeClr>
          </a:solidFill>
          <a:ln>
            <a:solidFill>
              <a:srgbClr val="00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lumMod val="95000"/>
                    <a:lumOff val="5000"/>
                  </a:schemeClr>
                </a:solidFill>
              </a:rPr>
              <a:t>Valitse vaikutusryhmät ja vaikutusluokat</a:t>
            </a:r>
          </a:p>
        </p:txBody>
      </p:sp>
      <p:sp>
        <p:nvSpPr>
          <p:cNvPr id="24" name="Nuoli: Oikea 23">
            <a:extLst>
              <a:ext uri="{FF2B5EF4-FFF2-40B4-BE49-F238E27FC236}">
                <a16:creationId xmlns:a16="http://schemas.microsoft.com/office/drawing/2014/main" id="{5A83866D-241B-4E22-B22A-A41EF67FC38B}"/>
              </a:ext>
            </a:extLst>
          </p:cNvPr>
          <p:cNvSpPr/>
          <p:nvPr/>
        </p:nvSpPr>
        <p:spPr>
          <a:xfrm>
            <a:off x="7193676" y="2175679"/>
            <a:ext cx="1706353" cy="1131905"/>
          </a:xfrm>
          <a:prstGeom prst="rightArrow">
            <a:avLst/>
          </a:prstGeom>
          <a:solidFill>
            <a:schemeClr val="accent3">
              <a:lumMod val="20000"/>
              <a:lumOff val="80000"/>
            </a:schemeClr>
          </a:solidFill>
          <a:ln>
            <a:solidFill>
              <a:srgbClr val="00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lumMod val="95000"/>
                    <a:lumOff val="5000"/>
                  </a:schemeClr>
                </a:solidFill>
              </a:rPr>
              <a:t>Selvitä tuotteen tuottamisen vaikutuksia vaikutusryhmiin liittyen</a:t>
            </a:r>
          </a:p>
        </p:txBody>
      </p:sp>
      <p:sp>
        <p:nvSpPr>
          <p:cNvPr id="25" name="Nuoli: Oikea 24">
            <a:extLst>
              <a:ext uri="{FF2B5EF4-FFF2-40B4-BE49-F238E27FC236}">
                <a16:creationId xmlns:a16="http://schemas.microsoft.com/office/drawing/2014/main" id="{BE344A21-9F5D-4630-A65D-E48D5EF05128}"/>
              </a:ext>
            </a:extLst>
          </p:cNvPr>
          <p:cNvSpPr/>
          <p:nvPr/>
        </p:nvSpPr>
        <p:spPr>
          <a:xfrm>
            <a:off x="3662859" y="2175679"/>
            <a:ext cx="1504042" cy="1131906"/>
          </a:xfrm>
          <a:prstGeom prst="rightArrow">
            <a:avLst/>
          </a:prstGeom>
          <a:solidFill>
            <a:schemeClr val="accent3">
              <a:lumMod val="20000"/>
              <a:lumOff val="80000"/>
            </a:schemeClr>
          </a:solidFill>
          <a:ln>
            <a:solidFill>
              <a:srgbClr val="00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lumMod val="95000"/>
                    <a:lumOff val="5000"/>
                  </a:schemeClr>
                </a:solidFill>
              </a:rPr>
              <a:t>Valitse kohdemaa/ alue, jossa kyseistä tuotetta tuotetaan</a:t>
            </a:r>
            <a:r>
              <a:rPr lang="fi-FI" sz="900" dirty="0"/>
              <a:t>.</a:t>
            </a:r>
          </a:p>
        </p:txBody>
      </p:sp>
      <p:cxnSp>
        <p:nvCxnSpPr>
          <p:cNvPr id="27" name="Suora nuoliyhdysviiva 26">
            <a:extLst>
              <a:ext uri="{FF2B5EF4-FFF2-40B4-BE49-F238E27FC236}">
                <a16:creationId xmlns:a16="http://schemas.microsoft.com/office/drawing/2014/main" id="{E79111BA-3CB9-47BE-B7BF-9FF4899269AE}"/>
              </a:ext>
            </a:extLst>
          </p:cNvPr>
          <p:cNvCxnSpPr/>
          <p:nvPr/>
        </p:nvCxnSpPr>
        <p:spPr>
          <a:xfrm flipV="1">
            <a:off x="852294" y="1899138"/>
            <a:ext cx="0" cy="4371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uora nuoliyhdysviiva 28">
            <a:extLst>
              <a:ext uri="{FF2B5EF4-FFF2-40B4-BE49-F238E27FC236}">
                <a16:creationId xmlns:a16="http://schemas.microsoft.com/office/drawing/2014/main" id="{5CD26008-3857-4881-8F4C-D03DC1C7A141}"/>
              </a:ext>
            </a:extLst>
          </p:cNvPr>
          <p:cNvCxnSpPr>
            <a:cxnSpLocks/>
          </p:cNvCxnSpPr>
          <p:nvPr/>
        </p:nvCxnSpPr>
        <p:spPr>
          <a:xfrm>
            <a:off x="2105060" y="3164394"/>
            <a:ext cx="0" cy="2863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uora nuoliyhdysviiva 30">
            <a:extLst>
              <a:ext uri="{FF2B5EF4-FFF2-40B4-BE49-F238E27FC236}">
                <a16:creationId xmlns:a16="http://schemas.microsoft.com/office/drawing/2014/main" id="{16A13A8F-CB8A-45EC-A4D9-058E81B78F50}"/>
              </a:ext>
            </a:extLst>
          </p:cNvPr>
          <p:cNvCxnSpPr>
            <a:cxnSpLocks/>
          </p:cNvCxnSpPr>
          <p:nvPr/>
        </p:nvCxnSpPr>
        <p:spPr>
          <a:xfrm>
            <a:off x="6015289" y="2016111"/>
            <a:ext cx="0" cy="3936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uora nuoliyhdysviiva 32">
            <a:extLst>
              <a:ext uri="{FF2B5EF4-FFF2-40B4-BE49-F238E27FC236}">
                <a16:creationId xmlns:a16="http://schemas.microsoft.com/office/drawing/2014/main" id="{386DD503-8866-4553-B016-8779A4D2FC11}"/>
              </a:ext>
            </a:extLst>
          </p:cNvPr>
          <p:cNvCxnSpPr>
            <a:cxnSpLocks/>
          </p:cNvCxnSpPr>
          <p:nvPr/>
        </p:nvCxnSpPr>
        <p:spPr>
          <a:xfrm flipV="1">
            <a:off x="7697037" y="3109964"/>
            <a:ext cx="0" cy="4028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0" name="Kuva 19">
            <a:extLst>
              <a:ext uri="{FF2B5EF4-FFF2-40B4-BE49-F238E27FC236}">
                <a16:creationId xmlns:a16="http://schemas.microsoft.com/office/drawing/2014/main" id="{A51B0747-16FA-42F9-AA87-5AA12D773E2A}"/>
              </a:ext>
            </a:extLst>
          </p:cNvPr>
          <p:cNvPicPr>
            <a:picLocks noChangeAspect="1"/>
          </p:cNvPicPr>
          <p:nvPr/>
        </p:nvPicPr>
        <p:blipFill>
          <a:blip r:embed="rId2"/>
          <a:stretch>
            <a:fillRect/>
          </a:stretch>
        </p:blipFill>
        <p:spPr>
          <a:xfrm>
            <a:off x="4235950" y="4655221"/>
            <a:ext cx="1451417" cy="349415"/>
          </a:xfrm>
          <a:prstGeom prst="rect">
            <a:avLst/>
          </a:prstGeom>
        </p:spPr>
      </p:pic>
      <p:sp>
        <p:nvSpPr>
          <p:cNvPr id="26" name="Suorakulmio 25">
            <a:extLst>
              <a:ext uri="{FF2B5EF4-FFF2-40B4-BE49-F238E27FC236}">
                <a16:creationId xmlns:a16="http://schemas.microsoft.com/office/drawing/2014/main" id="{7C3B386A-E66F-4ED4-9F8A-667EEDF1DADF}"/>
              </a:ext>
            </a:extLst>
          </p:cNvPr>
          <p:cNvSpPr/>
          <p:nvPr/>
        </p:nvSpPr>
        <p:spPr>
          <a:xfrm>
            <a:off x="3836065" y="3545323"/>
            <a:ext cx="1763553" cy="863939"/>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lumMod val="95000"/>
                    <a:lumOff val="5000"/>
                  </a:schemeClr>
                </a:solidFill>
              </a:rPr>
              <a:t>Kyseessä voi olla joku tietty alue, valtio tai täysin globaali näkökulma.</a:t>
            </a:r>
          </a:p>
        </p:txBody>
      </p:sp>
      <p:cxnSp>
        <p:nvCxnSpPr>
          <p:cNvPr id="7" name="Suora nuoliyhdysviiva 6">
            <a:extLst>
              <a:ext uri="{FF2B5EF4-FFF2-40B4-BE49-F238E27FC236}">
                <a16:creationId xmlns:a16="http://schemas.microsoft.com/office/drawing/2014/main" id="{7F41EFB7-7D62-4886-8664-56CD341A54A3}"/>
              </a:ext>
            </a:extLst>
          </p:cNvPr>
          <p:cNvCxnSpPr>
            <a:cxnSpLocks/>
          </p:cNvCxnSpPr>
          <p:nvPr/>
        </p:nvCxnSpPr>
        <p:spPr>
          <a:xfrm>
            <a:off x="4330840" y="3109964"/>
            <a:ext cx="0" cy="3408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Suorakulmio 27">
            <a:extLst>
              <a:ext uri="{FF2B5EF4-FFF2-40B4-BE49-F238E27FC236}">
                <a16:creationId xmlns:a16="http://schemas.microsoft.com/office/drawing/2014/main" id="{57760BE6-1EEC-4889-A7FB-7D8F5957D083}"/>
              </a:ext>
            </a:extLst>
          </p:cNvPr>
          <p:cNvSpPr/>
          <p:nvPr/>
        </p:nvSpPr>
        <p:spPr>
          <a:xfrm>
            <a:off x="1432126" y="3570970"/>
            <a:ext cx="1763554" cy="988299"/>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lumMod val="95000"/>
                    <a:lumOff val="5000"/>
                  </a:schemeClr>
                </a:solidFill>
              </a:rPr>
              <a:t>Sektoreita ovat ensimerkiksi ruoka ja elektroniikka. Valitse kategorioihin liittyvät tuotteet joiden vaikutuksia halutaan selvittää.</a:t>
            </a:r>
          </a:p>
        </p:txBody>
      </p:sp>
      <p:cxnSp>
        <p:nvCxnSpPr>
          <p:cNvPr id="10" name="Suora nuoliyhdysviiva 9">
            <a:extLst>
              <a:ext uri="{FF2B5EF4-FFF2-40B4-BE49-F238E27FC236}">
                <a16:creationId xmlns:a16="http://schemas.microsoft.com/office/drawing/2014/main" id="{D5F1F501-449C-4443-8499-48C8BFE46AE9}"/>
              </a:ext>
            </a:extLst>
          </p:cNvPr>
          <p:cNvCxnSpPr>
            <a:cxnSpLocks/>
          </p:cNvCxnSpPr>
          <p:nvPr/>
        </p:nvCxnSpPr>
        <p:spPr>
          <a:xfrm flipV="1">
            <a:off x="2706509" y="2059036"/>
            <a:ext cx="0" cy="3374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7193696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7819117A-02AB-4E72-9792-9FA0DE4ECEC5}"/>
              </a:ext>
            </a:extLst>
          </p:cNvPr>
          <p:cNvSpPr>
            <a:spLocks noGrp="1"/>
          </p:cNvSpPr>
          <p:nvPr>
            <p:ph type="title"/>
          </p:nvPr>
        </p:nvSpPr>
        <p:spPr/>
        <p:txBody>
          <a:bodyPr/>
          <a:lstStyle/>
          <a:p>
            <a:r>
              <a:rPr lang="fi-FI" dirty="0"/>
              <a:t>Miten Pirkanmaalla tehtiin</a:t>
            </a:r>
          </a:p>
        </p:txBody>
      </p:sp>
      <p:sp>
        <p:nvSpPr>
          <p:cNvPr id="4" name="Päivämäärän paikkamerkki 3">
            <a:extLst>
              <a:ext uri="{FF2B5EF4-FFF2-40B4-BE49-F238E27FC236}">
                <a16:creationId xmlns:a16="http://schemas.microsoft.com/office/drawing/2014/main" id="{42FB8DC7-3976-43DE-A301-0ED018545FA1}"/>
              </a:ext>
            </a:extLst>
          </p:cNvPr>
          <p:cNvSpPr>
            <a:spLocks noGrp="1"/>
          </p:cNvSpPr>
          <p:nvPr>
            <p:ph type="dt" sz="half" idx="2"/>
          </p:nvPr>
        </p:nvSpPr>
        <p:spPr/>
        <p:txBody>
          <a:bodyPr/>
          <a:lstStyle/>
          <a:p>
            <a:fld id="{A5E697A1-3F13-4B58-9FC9-411EEC634510}" type="datetime1">
              <a:rPr lang="fi-FI" smtClean="0"/>
              <a:pPr/>
              <a:t>4.10.2021</a:t>
            </a:fld>
            <a:endParaRPr lang="fi-FI" dirty="0"/>
          </a:p>
        </p:txBody>
      </p:sp>
      <p:sp>
        <p:nvSpPr>
          <p:cNvPr id="5" name="Tekstin paikkamerkki 4">
            <a:extLst>
              <a:ext uri="{FF2B5EF4-FFF2-40B4-BE49-F238E27FC236}">
                <a16:creationId xmlns:a16="http://schemas.microsoft.com/office/drawing/2014/main" id="{5CBB5825-2528-4B1C-98CC-ED3944B6ABA8}"/>
              </a:ext>
            </a:extLst>
          </p:cNvPr>
          <p:cNvSpPr>
            <a:spLocks noGrp="1"/>
          </p:cNvSpPr>
          <p:nvPr>
            <p:ph type="body" sz="quarter" idx="15"/>
          </p:nvPr>
        </p:nvSpPr>
        <p:spPr/>
        <p:txBody>
          <a:bodyPr/>
          <a:lstStyle/>
          <a:p>
            <a:r>
              <a:rPr lang="fi-FI" dirty="0"/>
              <a:t>Krista Pokkinen</a:t>
            </a:r>
          </a:p>
        </p:txBody>
      </p:sp>
      <p:sp>
        <p:nvSpPr>
          <p:cNvPr id="6" name="Dian numeron paikkamerkki 5">
            <a:extLst>
              <a:ext uri="{FF2B5EF4-FFF2-40B4-BE49-F238E27FC236}">
                <a16:creationId xmlns:a16="http://schemas.microsoft.com/office/drawing/2014/main" id="{2FFDC4EF-D6C5-4EE3-B162-58B04DABA436}"/>
              </a:ext>
            </a:extLst>
          </p:cNvPr>
          <p:cNvSpPr>
            <a:spLocks noGrp="1"/>
          </p:cNvSpPr>
          <p:nvPr>
            <p:ph type="sldNum" sz="quarter" idx="4"/>
          </p:nvPr>
        </p:nvSpPr>
        <p:spPr/>
        <p:txBody>
          <a:bodyPr/>
          <a:lstStyle/>
          <a:p>
            <a:fld id="{24342B02-74FC-4320-A08D-C58DA89F77A2}" type="slidenum">
              <a:rPr lang="fi-FI" smtClean="0"/>
              <a:pPr/>
              <a:t>23</a:t>
            </a:fld>
            <a:endParaRPr lang="fi-FI" dirty="0"/>
          </a:p>
        </p:txBody>
      </p:sp>
      <p:sp>
        <p:nvSpPr>
          <p:cNvPr id="7" name="Tekstin paikkamerkki 6">
            <a:extLst>
              <a:ext uri="{FF2B5EF4-FFF2-40B4-BE49-F238E27FC236}">
                <a16:creationId xmlns:a16="http://schemas.microsoft.com/office/drawing/2014/main" id="{1F4F3D41-722F-497D-B53A-945888F5EDC5}"/>
              </a:ext>
            </a:extLst>
          </p:cNvPr>
          <p:cNvSpPr>
            <a:spLocks noGrp="1"/>
          </p:cNvSpPr>
          <p:nvPr>
            <p:ph type="body" sz="quarter" idx="16"/>
          </p:nvPr>
        </p:nvSpPr>
        <p:spPr>
          <a:xfrm>
            <a:off x="925513" y="1046559"/>
            <a:ext cx="7292974" cy="3627141"/>
          </a:xfrm>
        </p:spPr>
        <p:txBody>
          <a:bodyPr/>
          <a:lstStyle/>
          <a:p>
            <a:pPr marL="285750" indent="-285750">
              <a:buFont typeface="Wingdings" panose="05000000000000000000" pitchFamily="2" charset="2"/>
              <a:buChar char="§"/>
            </a:pPr>
            <a:r>
              <a:rPr lang="fi-FI" sz="1400" dirty="0"/>
              <a:t>Pirkanmaan globaalisen-sosiaalisen linssin ulottuvuuksiksi valittiin samoja ulottuvuuksia mitä oli paikallisessa-sosiaalisessa linssissä.</a:t>
            </a:r>
          </a:p>
          <a:p>
            <a:pPr lvl="1">
              <a:buFont typeface="Wingdings" panose="05000000000000000000" pitchFamily="2" charset="2"/>
              <a:buChar char="§"/>
            </a:pPr>
            <a:r>
              <a:rPr lang="fi-FI" sz="1200" dirty="0"/>
              <a:t>Ulottuvuuksiksi valittiin: terveys, ruoka, kulttuuri, yhteisöllisyys, työ, koulutus, tasa-arvo sekä rauha ja oikeus.</a:t>
            </a:r>
          </a:p>
          <a:p>
            <a:pPr marL="285750" indent="-285750">
              <a:buFont typeface="Wingdings" panose="05000000000000000000" pitchFamily="2" charset="2"/>
              <a:buChar char="§"/>
            </a:pPr>
            <a:r>
              <a:rPr lang="fi-FI" sz="1400" dirty="0"/>
              <a:t>Pirkanmaan sektoreiksi valittiin ruoka, tekstiilit ja elektroniikka. Ruoka sektorista tuotteeksi valittiin kahvi, sillä Suomessa juodaan keskimäärin eniten kahvia per henkilö maailmassa. Kahville sijainniksi valittiin globaali/ Etelä-Amerikka. </a:t>
            </a:r>
          </a:p>
          <a:p>
            <a:pPr marL="285750" indent="-285750">
              <a:buFont typeface="Wingdings" panose="05000000000000000000" pitchFamily="2" charset="2"/>
              <a:buChar char="§"/>
            </a:pPr>
            <a:r>
              <a:rPr lang="fi-FI" sz="1400" dirty="0"/>
              <a:t>Pirkanmaalla ei seurata mitä tuotteita alueelle tuodaan eniten, joten tekstiili ja elektroniikka sektoreista valittiin tuotteiksi vaatteet ja puhelimet. Näissä sektoreissa hyödynnettiin Amsterdamin City </a:t>
            </a:r>
            <a:r>
              <a:rPr lang="fi-FI" sz="1400" dirty="0" err="1"/>
              <a:t>Portraitia</a:t>
            </a:r>
            <a:r>
              <a:rPr lang="fi-FI" sz="1400" dirty="0"/>
              <a:t> ja käytettiin yleistä näkökulmaa sillä periaatteella, että myös Pirkanmaalle tuodaan samoja puhelimia ja vaatteita kuin muualle maailmaa.</a:t>
            </a:r>
          </a:p>
          <a:p>
            <a:pPr marL="285750" indent="-285750">
              <a:buFont typeface="Wingdings" panose="05000000000000000000" pitchFamily="2" charset="2"/>
              <a:buChar char="§"/>
            </a:pPr>
            <a:r>
              <a:rPr lang="fi-FI" sz="1400" dirty="0"/>
              <a:t>Vaikutusluokiksi valittiin köyhyys tai palkkaus, nälkä ja ruokaturvattomuus, terveys ja turvallisuus, oikeudet organisoitua tai puhua ääneen, työvoima ja sopimus oikeudet, naiset ja lapset, pelottelu tai väkivalta, asuminen ja omistusoikeudet, syrjäytetyt yhteisöt sekä kulttuuri vaikutukset</a:t>
            </a:r>
            <a:r>
              <a:rPr lang="fi-FI" sz="1600" dirty="0"/>
              <a:t>.</a:t>
            </a:r>
          </a:p>
          <a:p>
            <a:pPr marL="285750" indent="-285750">
              <a:buFont typeface="Wingdings" panose="05000000000000000000" pitchFamily="2" charset="2"/>
              <a:buChar char="§"/>
            </a:pPr>
            <a:endParaRPr lang="fi-FI" sz="1600" dirty="0"/>
          </a:p>
          <a:p>
            <a:pPr marL="285750" indent="-285750">
              <a:buFont typeface="Wingdings" panose="05000000000000000000" pitchFamily="2" charset="2"/>
              <a:buChar char="§"/>
            </a:pPr>
            <a:r>
              <a:rPr lang="fi-FI" sz="1600" dirty="0"/>
              <a:t>Hyödyllisiä lähteitä: </a:t>
            </a:r>
            <a:r>
              <a:rPr lang="fi-FI" sz="1600" dirty="0">
                <a:hlinkClick r:id="rId2"/>
              </a:rPr>
              <a:t>YK-liitto</a:t>
            </a:r>
            <a:r>
              <a:rPr lang="fi-FI" sz="1600" dirty="0"/>
              <a:t> ja </a:t>
            </a:r>
            <a:r>
              <a:rPr lang="fi-FI" sz="1600" dirty="0" err="1">
                <a:hlinkClick r:id="rId3"/>
              </a:rPr>
              <a:t>Fairfood</a:t>
            </a:r>
            <a:endParaRPr lang="fi-FI" sz="1600" dirty="0"/>
          </a:p>
        </p:txBody>
      </p:sp>
      <p:pic>
        <p:nvPicPr>
          <p:cNvPr id="9" name="Kuva 8">
            <a:extLst>
              <a:ext uri="{FF2B5EF4-FFF2-40B4-BE49-F238E27FC236}">
                <a16:creationId xmlns:a16="http://schemas.microsoft.com/office/drawing/2014/main" id="{6ACAAA8F-ADCE-400D-BC7B-5FE2A48C0EE5}"/>
              </a:ext>
            </a:extLst>
          </p:cNvPr>
          <p:cNvPicPr>
            <a:picLocks noChangeAspect="1"/>
          </p:cNvPicPr>
          <p:nvPr/>
        </p:nvPicPr>
        <p:blipFill>
          <a:blip r:embed="rId4"/>
          <a:stretch>
            <a:fillRect/>
          </a:stretch>
        </p:blipFill>
        <p:spPr>
          <a:xfrm>
            <a:off x="4235950" y="4655221"/>
            <a:ext cx="1451417" cy="349415"/>
          </a:xfrm>
          <a:prstGeom prst="rect">
            <a:avLst/>
          </a:prstGeom>
        </p:spPr>
      </p:pic>
    </p:spTree>
    <p:extLst>
      <p:ext uri="{BB962C8B-B14F-4D97-AF65-F5344CB8AC3E}">
        <p14:creationId xmlns:p14="http://schemas.microsoft.com/office/powerpoint/2010/main" val="408923407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78AC38BF-18F0-47A7-9879-C2B28F3BF4FC}"/>
              </a:ext>
            </a:extLst>
          </p:cNvPr>
          <p:cNvSpPr>
            <a:spLocks noGrp="1"/>
          </p:cNvSpPr>
          <p:nvPr>
            <p:ph type="title"/>
          </p:nvPr>
        </p:nvSpPr>
        <p:spPr/>
        <p:txBody>
          <a:bodyPr/>
          <a:lstStyle/>
          <a:p>
            <a:r>
              <a:rPr lang="fi-FI" dirty="0"/>
              <a:t>Esimerkki 5. Pirkanmaan nykytila-analyysiin valittu tuote ja sen vaikutuksia eri vaikutusluokissa.</a:t>
            </a:r>
          </a:p>
        </p:txBody>
      </p:sp>
      <p:sp>
        <p:nvSpPr>
          <p:cNvPr id="4" name="Päivämäärän paikkamerkki 3">
            <a:extLst>
              <a:ext uri="{FF2B5EF4-FFF2-40B4-BE49-F238E27FC236}">
                <a16:creationId xmlns:a16="http://schemas.microsoft.com/office/drawing/2014/main" id="{06603241-28B3-43A4-830D-B39E60A98414}"/>
              </a:ext>
            </a:extLst>
          </p:cNvPr>
          <p:cNvSpPr>
            <a:spLocks noGrp="1"/>
          </p:cNvSpPr>
          <p:nvPr>
            <p:ph type="dt" sz="half" idx="2"/>
          </p:nvPr>
        </p:nvSpPr>
        <p:spPr/>
        <p:txBody>
          <a:bodyPr/>
          <a:lstStyle/>
          <a:p>
            <a:fld id="{A5E697A1-3F13-4B58-9FC9-411EEC634510}" type="datetime1">
              <a:rPr lang="fi-FI" smtClean="0"/>
              <a:pPr/>
              <a:t>4.10.2021</a:t>
            </a:fld>
            <a:endParaRPr lang="fi-FI" dirty="0"/>
          </a:p>
        </p:txBody>
      </p:sp>
      <p:sp>
        <p:nvSpPr>
          <p:cNvPr id="5" name="Tekstin paikkamerkki 4">
            <a:extLst>
              <a:ext uri="{FF2B5EF4-FFF2-40B4-BE49-F238E27FC236}">
                <a16:creationId xmlns:a16="http://schemas.microsoft.com/office/drawing/2014/main" id="{08350B6C-B790-41D5-A3F5-AA70AD1FA9FE}"/>
              </a:ext>
            </a:extLst>
          </p:cNvPr>
          <p:cNvSpPr>
            <a:spLocks noGrp="1"/>
          </p:cNvSpPr>
          <p:nvPr>
            <p:ph type="body" sz="quarter" idx="15"/>
          </p:nvPr>
        </p:nvSpPr>
        <p:spPr/>
        <p:txBody>
          <a:bodyPr/>
          <a:lstStyle/>
          <a:p>
            <a:r>
              <a:rPr lang="fi-FI" dirty="0"/>
              <a:t>Krista Pokkinen</a:t>
            </a:r>
          </a:p>
        </p:txBody>
      </p:sp>
      <p:sp>
        <p:nvSpPr>
          <p:cNvPr id="6" name="Dian numeron paikkamerkki 5">
            <a:extLst>
              <a:ext uri="{FF2B5EF4-FFF2-40B4-BE49-F238E27FC236}">
                <a16:creationId xmlns:a16="http://schemas.microsoft.com/office/drawing/2014/main" id="{F7684A7D-A1A5-487B-985F-A56CFDC9A541}"/>
              </a:ext>
            </a:extLst>
          </p:cNvPr>
          <p:cNvSpPr>
            <a:spLocks noGrp="1"/>
          </p:cNvSpPr>
          <p:nvPr>
            <p:ph type="sldNum" sz="quarter" idx="4"/>
          </p:nvPr>
        </p:nvSpPr>
        <p:spPr/>
        <p:txBody>
          <a:bodyPr/>
          <a:lstStyle/>
          <a:p>
            <a:fld id="{24342B02-74FC-4320-A08D-C58DA89F77A2}" type="slidenum">
              <a:rPr lang="fi-FI" smtClean="0"/>
              <a:pPr/>
              <a:t>24</a:t>
            </a:fld>
            <a:endParaRPr lang="fi-FI" dirty="0"/>
          </a:p>
        </p:txBody>
      </p:sp>
      <p:pic>
        <p:nvPicPr>
          <p:cNvPr id="9" name="Kuva 8">
            <a:extLst>
              <a:ext uri="{FF2B5EF4-FFF2-40B4-BE49-F238E27FC236}">
                <a16:creationId xmlns:a16="http://schemas.microsoft.com/office/drawing/2014/main" id="{063DE306-6EC8-4AE4-AC9B-CAE97BB0C772}"/>
              </a:ext>
            </a:extLst>
          </p:cNvPr>
          <p:cNvPicPr>
            <a:picLocks noChangeAspect="1"/>
          </p:cNvPicPr>
          <p:nvPr/>
        </p:nvPicPr>
        <p:blipFill>
          <a:blip r:embed="rId2"/>
          <a:stretch>
            <a:fillRect/>
          </a:stretch>
        </p:blipFill>
        <p:spPr>
          <a:xfrm>
            <a:off x="215153" y="1175072"/>
            <a:ext cx="8647494" cy="3267836"/>
          </a:xfrm>
          <a:prstGeom prst="rect">
            <a:avLst/>
          </a:prstGeom>
        </p:spPr>
      </p:pic>
      <p:pic>
        <p:nvPicPr>
          <p:cNvPr id="8" name="Kuva 7">
            <a:extLst>
              <a:ext uri="{FF2B5EF4-FFF2-40B4-BE49-F238E27FC236}">
                <a16:creationId xmlns:a16="http://schemas.microsoft.com/office/drawing/2014/main" id="{C61A4C5A-AD7F-42D2-BA0F-193352CB1467}"/>
              </a:ext>
            </a:extLst>
          </p:cNvPr>
          <p:cNvPicPr>
            <a:picLocks noChangeAspect="1"/>
          </p:cNvPicPr>
          <p:nvPr/>
        </p:nvPicPr>
        <p:blipFill>
          <a:blip r:embed="rId3"/>
          <a:stretch>
            <a:fillRect/>
          </a:stretch>
        </p:blipFill>
        <p:spPr>
          <a:xfrm>
            <a:off x="4235950" y="4655221"/>
            <a:ext cx="1451417" cy="349415"/>
          </a:xfrm>
          <a:prstGeom prst="rect">
            <a:avLst/>
          </a:prstGeom>
        </p:spPr>
      </p:pic>
    </p:spTree>
    <p:extLst>
      <p:ext uri="{BB962C8B-B14F-4D97-AF65-F5344CB8AC3E}">
        <p14:creationId xmlns:p14="http://schemas.microsoft.com/office/powerpoint/2010/main" val="89015749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321BD5-D54D-48FC-808C-6E9F16C0D8CC}"/>
              </a:ext>
            </a:extLst>
          </p:cNvPr>
          <p:cNvSpPr>
            <a:spLocks noGrp="1"/>
          </p:cNvSpPr>
          <p:nvPr>
            <p:ph type="ctrTitle"/>
          </p:nvPr>
        </p:nvSpPr>
        <p:spPr>
          <a:xfrm>
            <a:off x="3770334" y="1058448"/>
            <a:ext cx="4759889" cy="398563"/>
          </a:xfrm>
        </p:spPr>
        <p:txBody>
          <a:bodyPr/>
          <a:lstStyle/>
          <a:p>
            <a:r>
              <a:rPr lang="fi-FI" dirty="0"/>
              <a:t>5. Yhteenveto</a:t>
            </a:r>
          </a:p>
        </p:txBody>
      </p:sp>
      <p:sp>
        <p:nvSpPr>
          <p:cNvPr id="3" name="Alaotsikko 2">
            <a:extLst>
              <a:ext uri="{FF2B5EF4-FFF2-40B4-BE49-F238E27FC236}">
                <a16:creationId xmlns:a16="http://schemas.microsoft.com/office/drawing/2014/main" id="{DEDF4ECB-914B-4667-9266-D3E605A81EA6}"/>
              </a:ext>
            </a:extLst>
          </p:cNvPr>
          <p:cNvSpPr>
            <a:spLocks noGrp="1"/>
          </p:cNvSpPr>
          <p:nvPr>
            <p:ph type="subTitle" idx="1"/>
          </p:nvPr>
        </p:nvSpPr>
        <p:spPr>
          <a:xfrm>
            <a:off x="3770334" y="1698170"/>
            <a:ext cx="4759890" cy="2316421"/>
          </a:xfrm>
        </p:spPr>
        <p:txBody>
          <a:bodyPr/>
          <a:lstStyle/>
          <a:p>
            <a:pPr marL="285750" indent="-285750" algn="l">
              <a:buFont typeface="Arial" panose="020B0604020202020204" pitchFamily="34" charset="0"/>
              <a:buChar char="•"/>
            </a:pPr>
            <a:r>
              <a:rPr lang="fi-FI" dirty="0"/>
              <a:t>Prosessia seuratessa pystytään luomaan kokonaisvaltainen kuva valitun alueen nykyisestä tilasta. </a:t>
            </a:r>
          </a:p>
          <a:p>
            <a:pPr marL="285750" indent="-285750" algn="l">
              <a:buFont typeface="Arial" panose="020B0604020202020204" pitchFamily="34" charset="0"/>
              <a:buChar char="•"/>
            </a:pPr>
            <a:r>
              <a:rPr lang="fi-FI" dirty="0"/>
              <a:t>City </a:t>
            </a:r>
            <a:r>
              <a:rPr lang="fi-FI" dirty="0" err="1"/>
              <a:t>portrait</a:t>
            </a:r>
            <a:r>
              <a:rPr lang="fi-FI" dirty="0"/>
              <a:t> tuo esiin alueella olevat haasteet ja mahdollisuudet.</a:t>
            </a:r>
          </a:p>
          <a:p>
            <a:pPr marL="285750" indent="-285750" algn="l">
              <a:buFont typeface="Arial" panose="020B0604020202020204" pitchFamily="34" charset="0"/>
              <a:buChar char="•"/>
            </a:pPr>
            <a:r>
              <a:rPr lang="fi-FI" dirty="0"/>
              <a:t>City </a:t>
            </a:r>
            <a:r>
              <a:rPr lang="fi-FI" dirty="0" err="1"/>
              <a:t>portraitin</a:t>
            </a:r>
            <a:r>
              <a:rPr lang="fi-FI" dirty="0"/>
              <a:t> tarkoituksena on ratkaisujen sijaan luoda keskusteluita, joiden pohjalta on mahdollista syntyä uusia ratkaisuja ja linjauksia, jotka ohjaavat kohti donitsin oikeudenmukaista ja turvallista tilaa.</a:t>
            </a:r>
          </a:p>
          <a:p>
            <a:endParaRPr lang="fi-FI" dirty="0"/>
          </a:p>
        </p:txBody>
      </p:sp>
      <p:sp>
        <p:nvSpPr>
          <p:cNvPr id="4" name="Päivämäärän paikkamerkki 3">
            <a:extLst>
              <a:ext uri="{FF2B5EF4-FFF2-40B4-BE49-F238E27FC236}">
                <a16:creationId xmlns:a16="http://schemas.microsoft.com/office/drawing/2014/main" id="{19739A6B-1BAC-474B-B70B-16687494DA81}"/>
              </a:ext>
            </a:extLst>
          </p:cNvPr>
          <p:cNvSpPr>
            <a:spLocks noGrp="1"/>
          </p:cNvSpPr>
          <p:nvPr>
            <p:ph type="dt" sz="half" idx="2"/>
          </p:nvPr>
        </p:nvSpPr>
        <p:spPr/>
        <p:txBody>
          <a:bodyPr/>
          <a:lstStyle/>
          <a:p>
            <a:fld id="{A5E697A1-3F13-4B58-9FC9-411EEC634510}" type="datetime1">
              <a:rPr lang="fi-FI" smtClean="0"/>
              <a:pPr/>
              <a:t>4.10.2021</a:t>
            </a:fld>
            <a:endParaRPr lang="fi-FI" dirty="0"/>
          </a:p>
        </p:txBody>
      </p:sp>
      <p:sp>
        <p:nvSpPr>
          <p:cNvPr id="5" name="Tekstin paikkamerkki 4">
            <a:extLst>
              <a:ext uri="{FF2B5EF4-FFF2-40B4-BE49-F238E27FC236}">
                <a16:creationId xmlns:a16="http://schemas.microsoft.com/office/drawing/2014/main" id="{0D9BFBFD-C6B2-4E34-9CF8-E2553385846A}"/>
              </a:ext>
            </a:extLst>
          </p:cNvPr>
          <p:cNvSpPr>
            <a:spLocks noGrp="1"/>
          </p:cNvSpPr>
          <p:nvPr>
            <p:ph type="body" sz="quarter" idx="15"/>
          </p:nvPr>
        </p:nvSpPr>
        <p:spPr/>
        <p:txBody>
          <a:bodyPr/>
          <a:lstStyle/>
          <a:p>
            <a:r>
              <a:rPr lang="fi-FI" dirty="0"/>
              <a:t>Krista Pokkinen</a:t>
            </a:r>
          </a:p>
        </p:txBody>
      </p:sp>
      <p:sp>
        <p:nvSpPr>
          <p:cNvPr id="6" name="Dian numeron paikkamerkki 5">
            <a:extLst>
              <a:ext uri="{FF2B5EF4-FFF2-40B4-BE49-F238E27FC236}">
                <a16:creationId xmlns:a16="http://schemas.microsoft.com/office/drawing/2014/main" id="{00F26537-C79A-4272-BE36-2E0C06EEFAC3}"/>
              </a:ext>
            </a:extLst>
          </p:cNvPr>
          <p:cNvSpPr>
            <a:spLocks noGrp="1"/>
          </p:cNvSpPr>
          <p:nvPr>
            <p:ph type="sldNum" sz="quarter" idx="4"/>
          </p:nvPr>
        </p:nvSpPr>
        <p:spPr/>
        <p:txBody>
          <a:bodyPr/>
          <a:lstStyle/>
          <a:p>
            <a:fld id="{24342B02-74FC-4320-A08D-C58DA89F77A2}" type="slidenum">
              <a:rPr lang="fi-FI" smtClean="0"/>
              <a:pPr/>
              <a:t>25</a:t>
            </a:fld>
            <a:endParaRPr lang="fi-FI" dirty="0"/>
          </a:p>
        </p:txBody>
      </p:sp>
      <p:pic>
        <p:nvPicPr>
          <p:cNvPr id="8" name="Kuva 7">
            <a:extLst>
              <a:ext uri="{FF2B5EF4-FFF2-40B4-BE49-F238E27FC236}">
                <a16:creationId xmlns:a16="http://schemas.microsoft.com/office/drawing/2014/main" id="{3CD72A85-58D4-4566-BEF4-9A4376B64BBB}"/>
              </a:ext>
            </a:extLst>
          </p:cNvPr>
          <p:cNvPicPr>
            <a:picLocks noChangeAspect="1"/>
          </p:cNvPicPr>
          <p:nvPr/>
        </p:nvPicPr>
        <p:blipFill>
          <a:blip r:embed="rId2"/>
          <a:stretch>
            <a:fillRect/>
          </a:stretch>
        </p:blipFill>
        <p:spPr>
          <a:xfrm>
            <a:off x="4235950" y="4655221"/>
            <a:ext cx="1451417" cy="349415"/>
          </a:xfrm>
          <a:prstGeom prst="rect">
            <a:avLst/>
          </a:prstGeom>
        </p:spPr>
      </p:pic>
    </p:spTree>
    <p:extLst>
      <p:ext uri="{BB962C8B-B14F-4D97-AF65-F5344CB8AC3E}">
        <p14:creationId xmlns:p14="http://schemas.microsoft.com/office/powerpoint/2010/main" val="178667315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68D404-8ED4-4768-8476-66294A984204}"/>
              </a:ext>
            </a:extLst>
          </p:cNvPr>
          <p:cNvSpPr>
            <a:spLocks noGrp="1"/>
          </p:cNvSpPr>
          <p:nvPr>
            <p:ph type="ctrTitle"/>
          </p:nvPr>
        </p:nvSpPr>
        <p:spPr>
          <a:xfrm>
            <a:off x="3770334" y="852093"/>
            <a:ext cx="4759889" cy="398563"/>
          </a:xfrm>
        </p:spPr>
        <p:txBody>
          <a:bodyPr/>
          <a:lstStyle/>
          <a:p>
            <a:r>
              <a:rPr lang="fi-FI" dirty="0"/>
              <a:t>1. Johdanto</a:t>
            </a:r>
          </a:p>
        </p:txBody>
      </p:sp>
      <p:sp>
        <p:nvSpPr>
          <p:cNvPr id="3" name="Alaotsikko 2">
            <a:extLst>
              <a:ext uri="{FF2B5EF4-FFF2-40B4-BE49-F238E27FC236}">
                <a16:creationId xmlns:a16="http://schemas.microsoft.com/office/drawing/2014/main" id="{18990996-0A36-4A04-A305-DF1A8345D7A3}"/>
              </a:ext>
            </a:extLst>
          </p:cNvPr>
          <p:cNvSpPr>
            <a:spLocks noGrp="1"/>
          </p:cNvSpPr>
          <p:nvPr>
            <p:ph type="subTitle" idx="1"/>
          </p:nvPr>
        </p:nvSpPr>
        <p:spPr>
          <a:xfrm>
            <a:off x="3770334" y="1589022"/>
            <a:ext cx="4759890" cy="2125502"/>
          </a:xfrm>
        </p:spPr>
        <p:txBody>
          <a:bodyPr/>
          <a:lstStyle/>
          <a:p>
            <a:pPr algn="l"/>
            <a:r>
              <a:rPr lang="fi-FI" dirty="0"/>
              <a:t>Donitsimallin tullessa julkiseksi vuonna 2012 se sai paljon kansainvälistä huomiota. Siitä lähtien donitsimallia on hyödynnetty monin eri tavoin. City </a:t>
            </a:r>
            <a:r>
              <a:rPr lang="fi-FI" dirty="0" err="1"/>
              <a:t>Portrait</a:t>
            </a:r>
            <a:r>
              <a:rPr lang="fi-FI" dirty="0"/>
              <a:t> on kokonaisvaltainen tapa ottaa donitsimalli käyttöön. Siinä yhdistyy paikallinen tavoite ja globaali vastuullisuus. City </a:t>
            </a:r>
            <a:r>
              <a:rPr lang="fi-FI" dirty="0" err="1"/>
              <a:t>Portraitia</a:t>
            </a:r>
            <a:r>
              <a:rPr lang="fi-FI" dirty="0"/>
              <a:t> voidaan myös hyödyntää eri kokoisille alueille. Pirkanmaalle on tehty ensimmäinen maakunnallinen City </a:t>
            </a:r>
            <a:r>
              <a:rPr lang="fi-FI" dirty="0" err="1"/>
              <a:t>Portrait</a:t>
            </a:r>
            <a:r>
              <a:rPr lang="fi-FI" dirty="0"/>
              <a:t>. Pirkanmaan City </a:t>
            </a:r>
            <a:r>
              <a:rPr lang="fi-FI" dirty="0" err="1"/>
              <a:t>Portrait</a:t>
            </a:r>
            <a:r>
              <a:rPr lang="fi-FI" dirty="0"/>
              <a:t> kulkee nimellä Pirkanmaan nykytila-analyysi.</a:t>
            </a:r>
            <a:br>
              <a:rPr lang="fi-FI" dirty="0"/>
            </a:br>
            <a:endParaRPr lang="fi-FI" dirty="0"/>
          </a:p>
        </p:txBody>
      </p:sp>
      <p:sp>
        <p:nvSpPr>
          <p:cNvPr id="4" name="Päivämäärän paikkamerkki 3">
            <a:extLst>
              <a:ext uri="{FF2B5EF4-FFF2-40B4-BE49-F238E27FC236}">
                <a16:creationId xmlns:a16="http://schemas.microsoft.com/office/drawing/2014/main" id="{759102AC-8397-471D-81C3-71F40F982557}"/>
              </a:ext>
            </a:extLst>
          </p:cNvPr>
          <p:cNvSpPr>
            <a:spLocks noGrp="1"/>
          </p:cNvSpPr>
          <p:nvPr>
            <p:ph type="dt" sz="half" idx="2"/>
          </p:nvPr>
        </p:nvSpPr>
        <p:spPr/>
        <p:txBody>
          <a:bodyPr/>
          <a:lstStyle/>
          <a:p>
            <a:fld id="{A5E697A1-3F13-4B58-9FC9-411EEC634510}" type="datetime1">
              <a:rPr lang="fi-FI" smtClean="0"/>
              <a:pPr/>
              <a:t>4.10.2021</a:t>
            </a:fld>
            <a:endParaRPr lang="fi-FI" dirty="0"/>
          </a:p>
        </p:txBody>
      </p:sp>
      <p:sp>
        <p:nvSpPr>
          <p:cNvPr id="5" name="Tekstin paikkamerkki 4">
            <a:extLst>
              <a:ext uri="{FF2B5EF4-FFF2-40B4-BE49-F238E27FC236}">
                <a16:creationId xmlns:a16="http://schemas.microsoft.com/office/drawing/2014/main" id="{3CC27622-445E-45D8-A257-1FFA486453A2}"/>
              </a:ext>
            </a:extLst>
          </p:cNvPr>
          <p:cNvSpPr>
            <a:spLocks noGrp="1"/>
          </p:cNvSpPr>
          <p:nvPr>
            <p:ph type="body" sz="quarter" idx="15"/>
          </p:nvPr>
        </p:nvSpPr>
        <p:spPr/>
        <p:txBody>
          <a:bodyPr/>
          <a:lstStyle/>
          <a:p>
            <a:r>
              <a:rPr lang="fi-FI" dirty="0"/>
              <a:t>Krista Pokkinen</a:t>
            </a:r>
          </a:p>
        </p:txBody>
      </p:sp>
      <p:sp>
        <p:nvSpPr>
          <p:cNvPr id="6" name="Dian numeron paikkamerkki 5">
            <a:extLst>
              <a:ext uri="{FF2B5EF4-FFF2-40B4-BE49-F238E27FC236}">
                <a16:creationId xmlns:a16="http://schemas.microsoft.com/office/drawing/2014/main" id="{80CF87D6-ADFA-49E7-90E5-57C3561D3E49}"/>
              </a:ext>
            </a:extLst>
          </p:cNvPr>
          <p:cNvSpPr>
            <a:spLocks noGrp="1"/>
          </p:cNvSpPr>
          <p:nvPr>
            <p:ph type="sldNum" sz="quarter" idx="4"/>
          </p:nvPr>
        </p:nvSpPr>
        <p:spPr/>
        <p:txBody>
          <a:bodyPr/>
          <a:lstStyle/>
          <a:p>
            <a:fld id="{24342B02-74FC-4320-A08D-C58DA89F77A2}" type="slidenum">
              <a:rPr lang="fi-FI" smtClean="0"/>
              <a:pPr/>
              <a:t>3</a:t>
            </a:fld>
            <a:endParaRPr lang="fi-FI" dirty="0"/>
          </a:p>
        </p:txBody>
      </p:sp>
      <p:pic>
        <p:nvPicPr>
          <p:cNvPr id="8" name="Kuva 7">
            <a:extLst>
              <a:ext uri="{FF2B5EF4-FFF2-40B4-BE49-F238E27FC236}">
                <a16:creationId xmlns:a16="http://schemas.microsoft.com/office/drawing/2014/main" id="{DA7E087B-8B01-47CF-BFFB-06B8EE839760}"/>
              </a:ext>
            </a:extLst>
          </p:cNvPr>
          <p:cNvPicPr>
            <a:picLocks noChangeAspect="1"/>
          </p:cNvPicPr>
          <p:nvPr/>
        </p:nvPicPr>
        <p:blipFill>
          <a:blip r:embed="rId2"/>
          <a:stretch>
            <a:fillRect/>
          </a:stretch>
        </p:blipFill>
        <p:spPr>
          <a:xfrm>
            <a:off x="4235950" y="4655221"/>
            <a:ext cx="1451417" cy="349415"/>
          </a:xfrm>
          <a:prstGeom prst="rect">
            <a:avLst/>
          </a:prstGeom>
        </p:spPr>
      </p:pic>
    </p:spTree>
    <p:extLst>
      <p:ext uri="{BB962C8B-B14F-4D97-AF65-F5344CB8AC3E}">
        <p14:creationId xmlns:p14="http://schemas.microsoft.com/office/powerpoint/2010/main" val="294221809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0C9853-4516-4CD2-B949-55DD33BD04BC}"/>
              </a:ext>
            </a:extLst>
          </p:cNvPr>
          <p:cNvSpPr>
            <a:spLocks noGrp="1"/>
          </p:cNvSpPr>
          <p:nvPr>
            <p:ph type="ctrTitle"/>
          </p:nvPr>
        </p:nvSpPr>
        <p:spPr/>
        <p:txBody>
          <a:bodyPr/>
          <a:lstStyle/>
          <a:p>
            <a:r>
              <a:rPr lang="fi-FI" dirty="0"/>
              <a:t>2. City </a:t>
            </a:r>
            <a:r>
              <a:rPr lang="fi-FI" dirty="0" err="1"/>
              <a:t>Potrait</a:t>
            </a:r>
            <a:r>
              <a:rPr lang="fi-FI" dirty="0"/>
              <a:t> -metodi</a:t>
            </a:r>
          </a:p>
        </p:txBody>
      </p:sp>
      <p:sp>
        <p:nvSpPr>
          <p:cNvPr id="3" name="Päivämäärän paikkamerkki 2">
            <a:extLst>
              <a:ext uri="{FF2B5EF4-FFF2-40B4-BE49-F238E27FC236}">
                <a16:creationId xmlns:a16="http://schemas.microsoft.com/office/drawing/2014/main" id="{C77DB40D-4846-4787-800F-7AD2ADBAB36A}"/>
              </a:ext>
            </a:extLst>
          </p:cNvPr>
          <p:cNvSpPr>
            <a:spLocks noGrp="1"/>
          </p:cNvSpPr>
          <p:nvPr>
            <p:ph type="dt" sz="half" idx="2"/>
          </p:nvPr>
        </p:nvSpPr>
        <p:spPr/>
        <p:txBody>
          <a:bodyPr/>
          <a:lstStyle/>
          <a:p>
            <a:fld id="{A5E697A1-3F13-4B58-9FC9-411EEC634510}" type="datetime1">
              <a:rPr lang="fi-FI" smtClean="0"/>
              <a:pPr/>
              <a:t>4.10.2021</a:t>
            </a:fld>
            <a:endParaRPr lang="fi-FI" dirty="0"/>
          </a:p>
        </p:txBody>
      </p:sp>
      <p:sp>
        <p:nvSpPr>
          <p:cNvPr id="4" name="Tekstin paikkamerkki 3">
            <a:extLst>
              <a:ext uri="{FF2B5EF4-FFF2-40B4-BE49-F238E27FC236}">
                <a16:creationId xmlns:a16="http://schemas.microsoft.com/office/drawing/2014/main" id="{F945AD8C-73D8-49AF-964F-D9F6BF27C65D}"/>
              </a:ext>
            </a:extLst>
          </p:cNvPr>
          <p:cNvSpPr>
            <a:spLocks noGrp="1"/>
          </p:cNvSpPr>
          <p:nvPr>
            <p:ph type="body" sz="quarter" idx="15"/>
          </p:nvPr>
        </p:nvSpPr>
        <p:spPr/>
        <p:txBody>
          <a:bodyPr/>
          <a:lstStyle/>
          <a:p>
            <a:r>
              <a:rPr lang="fi-FI" dirty="0"/>
              <a:t>Krista Pokkinen</a:t>
            </a:r>
          </a:p>
        </p:txBody>
      </p:sp>
      <p:sp>
        <p:nvSpPr>
          <p:cNvPr id="5" name="Dian numeron paikkamerkki 4">
            <a:extLst>
              <a:ext uri="{FF2B5EF4-FFF2-40B4-BE49-F238E27FC236}">
                <a16:creationId xmlns:a16="http://schemas.microsoft.com/office/drawing/2014/main" id="{4ECA81C1-FE4D-4E53-9854-EF3AC0789126}"/>
              </a:ext>
            </a:extLst>
          </p:cNvPr>
          <p:cNvSpPr>
            <a:spLocks noGrp="1"/>
          </p:cNvSpPr>
          <p:nvPr>
            <p:ph type="sldNum" sz="quarter" idx="4"/>
          </p:nvPr>
        </p:nvSpPr>
        <p:spPr/>
        <p:txBody>
          <a:bodyPr/>
          <a:lstStyle/>
          <a:p>
            <a:fld id="{24342B02-74FC-4320-A08D-C58DA89F77A2}" type="slidenum">
              <a:rPr lang="fi-FI" smtClean="0"/>
              <a:pPr/>
              <a:t>4</a:t>
            </a:fld>
            <a:endParaRPr lang="fi-FI" dirty="0"/>
          </a:p>
        </p:txBody>
      </p:sp>
      <p:pic>
        <p:nvPicPr>
          <p:cNvPr id="7" name="Kuva 6">
            <a:extLst>
              <a:ext uri="{FF2B5EF4-FFF2-40B4-BE49-F238E27FC236}">
                <a16:creationId xmlns:a16="http://schemas.microsoft.com/office/drawing/2014/main" id="{BDF48929-E269-4A0E-833F-56711E5D5990}"/>
              </a:ext>
            </a:extLst>
          </p:cNvPr>
          <p:cNvPicPr>
            <a:picLocks noChangeAspect="1"/>
          </p:cNvPicPr>
          <p:nvPr/>
        </p:nvPicPr>
        <p:blipFill>
          <a:blip r:embed="rId2"/>
          <a:stretch>
            <a:fillRect/>
          </a:stretch>
        </p:blipFill>
        <p:spPr>
          <a:xfrm>
            <a:off x="4235950" y="4655221"/>
            <a:ext cx="1451417" cy="349415"/>
          </a:xfrm>
          <a:prstGeom prst="rect">
            <a:avLst/>
          </a:prstGeom>
        </p:spPr>
      </p:pic>
    </p:spTree>
    <p:extLst>
      <p:ext uri="{BB962C8B-B14F-4D97-AF65-F5344CB8AC3E}">
        <p14:creationId xmlns:p14="http://schemas.microsoft.com/office/powerpoint/2010/main" val="205909240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29ED2E71-9BE5-49AF-A41F-95C305B7B875}"/>
              </a:ext>
            </a:extLst>
          </p:cNvPr>
          <p:cNvSpPr>
            <a:spLocks noGrp="1"/>
          </p:cNvSpPr>
          <p:nvPr>
            <p:ph type="title"/>
          </p:nvPr>
        </p:nvSpPr>
        <p:spPr/>
        <p:txBody>
          <a:bodyPr/>
          <a:lstStyle/>
          <a:p>
            <a:r>
              <a:rPr lang="fi-FI" dirty="0"/>
              <a:t>Mikä on City </a:t>
            </a:r>
            <a:r>
              <a:rPr lang="fi-FI" dirty="0" err="1"/>
              <a:t>Portrait</a:t>
            </a:r>
            <a:r>
              <a:rPr lang="fi-FI" dirty="0"/>
              <a:t>?</a:t>
            </a:r>
          </a:p>
        </p:txBody>
      </p:sp>
      <p:sp>
        <p:nvSpPr>
          <p:cNvPr id="4" name="Päivämäärän paikkamerkki 3">
            <a:extLst>
              <a:ext uri="{FF2B5EF4-FFF2-40B4-BE49-F238E27FC236}">
                <a16:creationId xmlns:a16="http://schemas.microsoft.com/office/drawing/2014/main" id="{92F0CE66-D1D0-4355-A86C-077A17C9C867}"/>
              </a:ext>
            </a:extLst>
          </p:cNvPr>
          <p:cNvSpPr>
            <a:spLocks noGrp="1"/>
          </p:cNvSpPr>
          <p:nvPr>
            <p:ph type="dt" sz="half" idx="2"/>
          </p:nvPr>
        </p:nvSpPr>
        <p:spPr/>
        <p:txBody>
          <a:bodyPr/>
          <a:lstStyle/>
          <a:p>
            <a:fld id="{A5E697A1-3F13-4B58-9FC9-411EEC634510}" type="datetime1">
              <a:rPr lang="fi-FI" smtClean="0"/>
              <a:pPr/>
              <a:t>4.10.2021</a:t>
            </a:fld>
            <a:endParaRPr lang="fi-FI" dirty="0"/>
          </a:p>
        </p:txBody>
      </p:sp>
      <p:sp>
        <p:nvSpPr>
          <p:cNvPr id="5" name="Tekstin paikkamerkki 4">
            <a:extLst>
              <a:ext uri="{FF2B5EF4-FFF2-40B4-BE49-F238E27FC236}">
                <a16:creationId xmlns:a16="http://schemas.microsoft.com/office/drawing/2014/main" id="{18F1E4F1-1A42-4336-BDB0-16485FDAFB9D}"/>
              </a:ext>
            </a:extLst>
          </p:cNvPr>
          <p:cNvSpPr>
            <a:spLocks noGrp="1"/>
          </p:cNvSpPr>
          <p:nvPr>
            <p:ph type="body" sz="quarter" idx="15"/>
          </p:nvPr>
        </p:nvSpPr>
        <p:spPr/>
        <p:txBody>
          <a:bodyPr/>
          <a:lstStyle/>
          <a:p>
            <a:r>
              <a:rPr lang="fi-FI" dirty="0"/>
              <a:t>Krista Pokkinen</a:t>
            </a:r>
          </a:p>
        </p:txBody>
      </p:sp>
      <p:sp>
        <p:nvSpPr>
          <p:cNvPr id="6" name="Dian numeron paikkamerkki 5">
            <a:extLst>
              <a:ext uri="{FF2B5EF4-FFF2-40B4-BE49-F238E27FC236}">
                <a16:creationId xmlns:a16="http://schemas.microsoft.com/office/drawing/2014/main" id="{06037C06-92C7-4482-AF66-EEA84DFA50B9}"/>
              </a:ext>
            </a:extLst>
          </p:cNvPr>
          <p:cNvSpPr>
            <a:spLocks noGrp="1"/>
          </p:cNvSpPr>
          <p:nvPr>
            <p:ph type="sldNum" sz="quarter" idx="4"/>
          </p:nvPr>
        </p:nvSpPr>
        <p:spPr/>
        <p:txBody>
          <a:bodyPr/>
          <a:lstStyle/>
          <a:p>
            <a:fld id="{24342B02-74FC-4320-A08D-C58DA89F77A2}" type="slidenum">
              <a:rPr lang="fi-FI" smtClean="0"/>
              <a:pPr/>
              <a:t>5</a:t>
            </a:fld>
            <a:endParaRPr lang="fi-FI" dirty="0"/>
          </a:p>
        </p:txBody>
      </p:sp>
      <p:sp>
        <p:nvSpPr>
          <p:cNvPr id="7" name="Tekstin paikkamerkki 6">
            <a:extLst>
              <a:ext uri="{FF2B5EF4-FFF2-40B4-BE49-F238E27FC236}">
                <a16:creationId xmlns:a16="http://schemas.microsoft.com/office/drawing/2014/main" id="{503C2BAB-67AA-467F-BEAD-8F562842F1AA}"/>
              </a:ext>
            </a:extLst>
          </p:cNvPr>
          <p:cNvSpPr>
            <a:spLocks noGrp="1"/>
          </p:cNvSpPr>
          <p:nvPr>
            <p:ph type="body" sz="quarter" idx="16"/>
          </p:nvPr>
        </p:nvSpPr>
        <p:spPr>
          <a:xfrm>
            <a:off x="925513" y="1046560"/>
            <a:ext cx="6354518" cy="3156163"/>
          </a:xfrm>
        </p:spPr>
        <p:txBody>
          <a:bodyPr/>
          <a:lstStyle/>
          <a:p>
            <a:pPr marL="285750" indent="-285750">
              <a:buFont typeface="Arial" panose="020B0604020202020204" pitchFamily="34" charset="0"/>
              <a:buChar char="•"/>
            </a:pPr>
            <a:r>
              <a:rPr lang="fi-FI" sz="1600" dirty="0"/>
              <a:t>City </a:t>
            </a:r>
            <a:r>
              <a:rPr lang="fi-FI" sz="1600" dirty="0" err="1"/>
              <a:t>Portrait</a:t>
            </a:r>
            <a:r>
              <a:rPr lang="fi-FI" sz="1600" dirty="0"/>
              <a:t> on Kate </a:t>
            </a:r>
            <a:r>
              <a:rPr lang="fi-FI" sz="1600" dirty="0" err="1"/>
              <a:t>Raworthin</a:t>
            </a:r>
            <a:r>
              <a:rPr lang="fi-FI" sz="1600" dirty="0"/>
              <a:t> donitsimallista kehitetty metodi. </a:t>
            </a:r>
          </a:p>
          <a:p>
            <a:pPr marL="285750" indent="-285750">
              <a:buFont typeface="Arial" panose="020B0604020202020204" pitchFamily="34" charset="0"/>
              <a:buChar char="•"/>
            </a:pPr>
            <a:r>
              <a:rPr lang="fi-FI" sz="1600" dirty="0"/>
              <a:t>City </a:t>
            </a:r>
            <a:r>
              <a:rPr lang="fi-FI" sz="1600" dirty="0" err="1"/>
              <a:t>Portraitia</a:t>
            </a:r>
            <a:r>
              <a:rPr lang="fi-FI" sz="1600" dirty="0"/>
              <a:t> voidaan hyödyntää aloituspisteenä, joka heijastaa mahdollisuuksia, haasteita, yhteisvaikutuksia ja jännitteitä.</a:t>
            </a:r>
          </a:p>
          <a:p>
            <a:pPr marL="285750" indent="-285750">
              <a:buFont typeface="Arial" panose="020B0604020202020204" pitchFamily="34" charset="0"/>
              <a:buChar char="•"/>
            </a:pPr>
            <a:r>
              <a:rPr lang="fi-FI" sz="1600" dirty="0"/>
              <a:t>City </a:t>
            </a:r>
            <a:r>
              <a:rPr lang="fi-FI" sz="1600" dirty="0" err="1"/>
              <a:t>Portrait</a:t>
            </a:r>
            <a:r>
              <a:rPr lang="fi-FI" sz="1600" dirty="0"/>
              <a:t> perustuu pääasiassa julkiseen ja avoimeen dataan. </a:t>
            </a:r>
          </a:p>
          <a:p>
            <a:pPr marL="285750" indent="-285750">
              <a:buFont typeface="Arial" panose="020B0604020202020204" pitchFamily="34" charset="0"/>
              <a:buChar char="•"/>
            </a:pPr>
            <a:r>
              <a:rPr lang="fi-FI" sz="1600" dirty="0"/>
              <a:t>Voidaan täydentää city selfieksi, jossa korostuu paremmin alueella oleva toiminta ja toimijat.</a:t>
            </a:r>
          </a:p>
          <a:p>
            <a:pPr marL="285750" indent="-285750">
              <a:buFont typeface="Arial" panose="020B0604020202020204" pitchFamily="34" charset="0"/>
              <a:buChar char="•"/>
            </a:pPr>
            <a:endParaRPr lang="fi-FI" sz="1600" dirty="0"/>
          </a:p>
          <a:p>
            <a:pPr marL="285750" indent="-285750">
              <a:buFont typeface="Arial" panose="020B0604020202020204" pitchFamily="34" charset="0"/>
              <a:buChar char="•"/>
            </a:pPr>
            <a:r>
              <a:rPr lang="fi-FI" sz="1600" dirty="0"/>
              <a:t>Olemassa olevia töitä: </a:t>
            </a:r>
            <a:r>
              <a:rPr lang="fi-FI" sz="1600" dirty="0">
                <a:hlinkClick r:id="rId2"/>
              </a:rPr>
              <a:t>Amsterdamin city </a:t>
            </a:r>
            <a:r>
              <a:rPr lang="fi-FI" sz="1600" dirty="0" err="1">
                <a:hlinkClick r:id="rId2"/>
              </a:rPr>
              <a:t>portrait</a:t>
            </a:r>
            <a:r>
              <a:rPr lang="fi-FI" sz="1600" dirty="0"/>
              <a:t> ja </a:t>
            </a:r>
            <a:r>
              <a:rPr lang="fi-FI" sz="1600" dirty="0">
                <a:hlinkClick r:id="rId3"/>
              </a:rPr>
              <a:t>Pirkanmaan nykytila-analyysi</a:t>
            </a:r>
            <a:endParaRPr lang="fi-FI" sz="1600" dirty="0"/>
          </a:p>
          <a:p>
            <a:pPr marL="285750" indent="-285750">
              <a:buFont typeface="Arial" panose="020B0604020202020204" pitchFamily="34" charset="0"/>
              <a:buChar char="•"/>
            </a:pPr>
            <a:endParaRPr lang="fi-FI" sz="1600" dirty="0"/>
          </a:p>
          <a:p>
            <a:pPr marL="285750" indent="-285750">
              <a:buFont typeface="Arial" panose="020B0604020202020204" pitchFamily="34" charset="0"/>
              <a:buChar char="•"/>
            </a:pPr>
            <a:endParaRPr lang="fi-FI" sz="1600" dirty="0"/>
          </a:p>
          <a:p>
            <a:endParaRPr lang="fi-FI" dirty="0"/>
          </a:p>
        </p:txBody>
      </p:sp>
      <p:pic>
        <p:nvPicPr>
          <p:cNvPr id="9" name="Kuva 8">
            <a:extLst>
              <a:ext uri="{FF2B5EF4-FFF2-40B4-BE49-F238E27FC236}">
                <a16:creationId xmlns:a16="http://schemas.microsoft.com/office/drawing/2014/main" id="{076765AE-CB95-4CEA-9700-EADFB46FD386}"/>
              </a:ext>
            </a:extLst>
          </p:cNvPr>
          <p:cNvPicPr>
            <a:picLocks noChangeAspect="1"/>
          </p:cNvPicPr>
          <p:nvPr/>
        </p:nvPicPr>
        <p:blipFill>
          <a:blip r:embed="rId4"/>
          <a:stretch>
            <a:fillRect/>
          </a:stretch>
        </p:blipFill>
        <p:spPr>
          <a:xfrm>
            <a:off x="4235950" y="4655221"/>
            <a:ext cx="1451417" cy="349415"/>
          </a:xfrm>
          <a:prstGeom prst="rect">
            <a:avLst/>
          </a:prstGeom>
        </p:spPr>
      </p:pic>
    </p:spTree>
    <p:extLst>
      <p:ext uri="{BB962C8B-B14F-4D97-AF65-F5344CB8AC3E}">
        <p14:creationId xmlns:p14="http://schemas.microsoft.com/office/powerpoint/2010/main" val="316284046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0030866E-E724-429F-AC5D-FE363A942BA6}"/>
              </a:ext>
            </a:extLst>
          </p:cNvPr>
          <p:cNvSpPr>
            <a:spLocks noGrp="1"/>
          </p:cNvSpPr>
          <p:nvPr>
            <p:ph type="title"/>
          </p:nvPr>
        </p:nvSpPr>
        <p:spPr/>
        <p:txBody>
          <a:bodyPr/>
          <a:lstStyle/>
          <a:p>
            <a:r>
              <a:rPr lang="fi-FI" dirty="0"/>
              <a:t>City </a:t>
            </a:r>
            <a:r>
              <a:rPr lang="fi-FI" dirty="0" err="1"/>
              <a:t>Portraitin</a:t>
            </a:r>
            <a:r>
              <a:rPr lang="fi-FI" dirty="0"/>
              <a:t> neljä linssiä</a:t>
            </a:r>
          </a:p>
        </p:txBody>
      </p:sp>
      <p:sp>
        <p:nvSpPr>
          <p:cNvPr id="4" name="Päivämäärän paikkamerkki 3">
            <a:extLst>
              <a:ext uri="{FF2B5EF4-FFF2-40B4-BE49-F238E27FC236}">
                <a16:creationId xmlns:a16="http://schemas.microsoft.com/office/drawing/2014/main" id="{9FCD61E4-C5B8-4891-8A73-913297C6F263}"/>
              </a:ext>
            </a:extLst>
          </p:cNvPr>
          <p:cNvSpPr>
            <a:spLocks noGrp="1"/>
          </p:cNvSpPr>
          <p:nvPr>
            <p:ph type="dt" sz="half" idx="2"/>
          </p:nvPr>
        </p:nvSpPr>
        <p:spPr/>
        <p:txBody>
          <a:bodyPr/>
          <a:lstStyle/>
          <a:p>
            <a:fld id="{A5E697A1-3F13-4B58-9FC9-411EEC634510}" type="datetime1">
              <a:rPr lang="fi-FI" smtClean="0"/>
              <a:pPr/>
              <a:t>4.10.2021</a:t>
            </a:fld>
            <a:endParaRPr lang="fi-FI" dirty="0"/>
          </a:p>
        </p:txBody>
      </p:sp>
      <p:sp>
        <p:nvSpPr>
          <p:cNvPr id="5" name="Tekstin paikkamerkki 4">
            <a:extLst>
              <a:ext uri="{FF2B5EF4-FFF2-40B4-BE49-F238E27FC236}">
                <a16:creationId xmlns:a16="http://schemas.microsoft.com/office/drawing/2014/main" id="{BB2D9213-801E-41EA-9209-35793E84CE81}"/>
              </a:ext>
            </a:extLst>
          </p:cNvPr>
          <p:cNvSpPr>
            <a:spLocks noGrp="1"/>
          </p:cNvSpPr>
          <p:nvPr>
            <p:ph type="body" sz="quarter" idx="15"/>
          </p:nvPr>
        </p:nvSpPr>
        <p:spPr/>
        <p:txBody>
          <a:bodyPr/>
          <a:lstStyle/>
          <a:p>
            <a:r>
              <a:rPr lang="fi-FI" dirty="0"/>
              <a:t>Krista Pokkinen</a:t>
            </a:r>
          </a:p>
        </p:txBody>
      </p:sp>
      <p:sp>
        <p:nvSpPr>
          <p:cNvPr id="6" name="Dian numeron paikkamerkki 5">
            <a:extLst>
              <a:ext uri="{FF2B5EF4-FFF2-40B4-BE49-F238E27FC236}">
                <a16:creationId xmlns:a16="http://schemas.microsoft.com/office/drawing/2014/main" id="{E41D320C-0F98-4BBE-B563-7CF0DE67DC4C}"/>
              </a:ext>
            </a:extLst>
          </p:cNvPr>
          <p:cNvSpPr>
            <a:spLocks noGrp="1"/>
          </p:cNvSpPr>
          <p:nvPr>
            <p:ph type="sldNum" sz="quarter" idx="4"/>
          </p:nvPr>
        </p:nvSpPr>
        <p:spPr/>
        <p:txBody>
          <a:bodyPr/>
          <a:lstStyle/>
          <a:p>
            <a:fld id="{24342B02-74FC-4320-A08D-C58DA89F77A2}" type="slidenum">
              <a:rPr lang="fi-FI" smtClean="0"/>
              <a:pPr/>
              <a:t>6</a:t>
            </a:fld>
            <a:endParaRPr lang="fi-FI" dirty="0"/>
          </a:p>
        </p:txBody>
      </p:sp>
      <p:sp>
        <p:nvSpPr>
          <p:cNvPr id="7" name="Tekstin paikkamerkki 6">
            <a:extLst>
              <a:ext uri="{FF2B5EF4-FFF2-40B4-BE49-F238E27FC236}">
                <a16:creationId xmlns:a16="http://schemas.microsoft.com/office/drawing/2014/main" id="{026DC975-1E6A-40AF-98F8-B940E07C8D91}"/>
              </a:ext>
            </a:extLst>
          </p:cNvPr>
          <p:cNvSpPr>
            <a:spLocks noGrp="1"/>
          </p:cNvSpPr>
          <p:nvPr>
            <p:ph type="body" sz="quarter" idx="16"/>
          </p:nvPr>
        </p:nvSpPr>
        <p:spPr>
          <a:xfrm>
            <a:off x="3477990" y="1024556"/>
            <a:ext cx="3395278" cy="1979526"/>
          </a:xfrm>
        </p:spPr>
        <p:txBody>
          <a:bodyPr/>
          <a:lstStyle/>
          <a:p>
            <a:pPr marL="285750" indent="-285750">
              <a:buFont typeface="Wingdings" panose="05000000000000000000" pitchFamily="2" charset="2"/>
              <a:buChar char="§"/>
            </a:pPr>
            <a:r>
              <a:rPr lang="fi-FI" sz="1400" dirty="0"/>
              <a:t>City </a:t>
            </a:r>
            <a:r>
              <a:rPr lang="fi-FI" sz="1400" dirty="0" err="1"/>
              <a:t>Portrait</a:t>
            </a:r>
            <a:r>
              <a:rPr lang="fi-FI" sz="1400" dirty="0"/>
              <a:t> koostuu neljästä eri linssistä: paikallinen-sosiaalinen, paikallinen-ekologinen, globaali-ekologinen ja globaali-sosiaalinen.</a:t>
            </a:r>
          </a:p>
          <a:p>
            <a:pPr marL="285750" indent="-285750">
              <a:buFont typeface="Wingdings" panose="05000000000000000000" pitchFamily="2" charset="2"/>
              <a:buChar char="§"/>
            </a:pPr>
            <a:r>
              <a:rPr lang="fi-FI" sz="1400" dirty="0"/>
              <a:t>Linssit muodostavat neljä kysymystä, jotka toimivat City </a:t>
            </a:r>
            <a:r>
              <a:rPr lang="fi-FI" sz="1400" dirty="0" err="1"/>
              <a:t>Portraitin</a:t>
            </a:r>
            <a:r>
              <a:rPr lang="fi-FI" sz="1400" dirty="0"/>
              <a:t> ytimenä.</a:t>
            </a:r>
          </a:p>
          <a:p>
            <a:endParaRPr lang="fi-FI" dirty="0"/>
          </a:p>
        </p:txBody>
      </p:sp>
      <p:pic>
        <p:nvPicPr>
          <p:cNvPr id="9" name="Kuva 8">
            <a:extLst>
              <a:ext uri="{FF2B5EF4-FFF2-40B4-BE49-F238E27FC236}">
                <a16:creationId xmlns:a16="http://schemas.microsoft.com/office/drawing/2014/main" id="{49315AD5-BA94-4F8C-A8EB-47682B5D068C}"/>
              </a:ext>
            </a:extLst>
          </p:cNvPr>
          <p:cNvPicPr>
            <a:picLocks noChangeAspect="1"/>
          </p:cNvPicPr>
          <p:nvPr/>
        </p:nvPicPr>
        <p:blipFill>
          <a:blip r:embed="rId2"/>
          <a:stretch>
            <a:fillRect/>
          </a:stretch>
        </p:blipFill>
        <p:spPr>
          <a:xfrm>
            <a:off x="5312240" y="2366692"/>
            <a:ext cx="3582420" cy="2365227"/>
          </a:xfrm>
          <a:prstGeom prst="rect">
            <a:avLst/>
          </a:prstGeom>
        </p:spPr>
      </p:pic>
      <p:pic>
        <p:nvPicPr>
          <p:cNvPr id="12" name="Kuva 11">
            <a:extLst>
              <a:ext uri="{FF2B5EF4-FFF2-40B4-BE49-F238E27FC236}">
                <a16:creationId xmlns:a16="http://schemas.microsoft.com/office/drawing/2014/main" id="{3E19DE8E-6C8F-4C0A-80D0-6572F0B2C102}"/>
              </a:ext>
            </a:extLst>
          </p:cNvPr>
          <p:cNvPicPr>
            <a:picLocks noChangeAspect="1"/>
          </p:cNvPicPr>
          <p:nvPr/>
        </p:nvPicPr>
        <p:blipFill>
          <a:blip r:embed="rId3"/>
          <a:stretch>
            <a:fillRect/>
          </a:stretch>
        </p:blipFill>
        <p:spPr>
          <a:xfrm>
            <a:off x="249340" y="1024556"/>
            <a:ext cx="3084843" cy="3084843"/>
          </a:xfrm>
          <a:prstGeom prst="rect">
            <a:avLst/>
          </a:prstGeom>
        </p:spPr>
      </p:pic>
      <p:sp>
        <p:nvSpPr>
          <p:cNvPr id="13" name="Tekstiruutu 12">
            <a:extLst>
              <a:ext uri="{FF2B5EF4-FFF2-40B4-BE49-F238E27FC236}">
                <a16:creationId xmlns:a16="http://schemas.microsoft.com/office/drawing/2014/main" id="{06C92589-8A79-42B2-B4D5-39B00103A059}"/>
              </a:ext>
            </a:extLst>
          </p:cNvPr>
          <p:cNvSpPr txBox="1"/>
          <p:nvPr/>
        </p:nvSpPr>
        <p:spPr>
          <a:xfrm>
            <a:off x="766601" y="1721340"/>
            <a:ext cx="2173244" cy="1785104"/>
          </a:xfrm>
          <a:prstGeom prst="rect">
            <a:avLst/>
          </a:prstGeom>
          <a:noFill/>
        </p:spPr>
        <p:txBody>
          <a:bodyPr wrap="square" rtlCol="0">
            <a:spAutoFit/>
          </a:bodyPr>
          <a:lstStyle/>
          <a:p>
            <a:r>
              <a:rPr lang="fi-FI" sz="1400" b="1" dirty="0">
                <a:solidFill>
                  <a:schemeClr val="bg1"/>
                </a:solidFill>
                <a:latin typeface="Avenir Next LT Pro Light" panose="020B0304020202020204" pitchFamily="34" charset="0"/>
              </a:rPr>
              <a:t>Miten meidän alueemme voi olla koti menestyville ihmisille, menestyvässä paikassa samalla kunnioittaen kaikkien ihmisten ja koko planeetan hyvinvointia?</a:t>
            </a:r>
          </a:p>
          <a:p>
            <a:endParaRPr lang="fi-FI" sz="1200" dirty="0">
              <a:solidFill>
                <a:schemeClr val="bg1"/>
              </a:solidFill>
            </a:endParaRPr>
          </a:p>
        </p:txBody>
      </p:sp>
      <p:pic>
        <p:nvPicPr>
          <p:cNvPr id="15" name="Kuva 14">
            <a:extLst>
              <a:ext uri="{FF2B5EF4-FFF2-40B4-BE49-F238E27FC236}">
                <a16:creationId xmlns:a16="http://schemas.microsoft.com/office/drawing/2014/main" id="{8B906EDF-D9EA-4625-A420-9A1E12E829E9}"/>
              </a:ext>
            </a:extLst>
          </p:cNvPr>
          <p:cNvPicPr>
            <a:picLocks noChangeAspect="1"/>
          </p:cNvPicPr>
          <p:nvPr/>
        </p:nvPicPr>
        <p:blipFill>
          <a:blip r:embed="rId4"/>
          <a:stretch>
            <a:fillRect/>
          </a:stretch>
        </p:blipFill>
        <p:spPr>
          <a:xfrm>
            <a:off x="4235950" y="4655221"/>
            <a:ext cx="1451417" cy="349415"/>
          </a:xfrm>
          <a:prstGeom prst="rect">
            <a:avLst/>
          </a:prstGeom>
        </p:spPr>
      </p:pic>
    </p:spTree>
    <p:extLst>
      <p:ext uri="{BB962C8B-B14F-4D97-AF65-F5344CB8AC3E}">
        <p14:creationId xmlns:p14="http://schemas.microsoft.com/office/powerpoint/2010/main" val="38609228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BEDB8D-8424-4EA3-BED3-EA3448B7E7FD}"/>
              </a:ext>
            </a:extLst>
          </p:cNvPr>
          <p:cNvSpPr>
            <a:spLocks noGrp="1"/>
          </p:cNvSpPr>
          <p:nvPr>
            <p:ph type="ctrTitle"/>
          </p:nvPr>
        </p:nvSpPr>
        <p:spPr/>
        <p:txBody>
          <a:bodyPr/>
          <a:lstStyle/>
          <a:p>
            <a:r>
              <a:rPr lang="fi-FI" dirty="0"/>
              <a:t>4.City </a:t>
            </a:r>
            <a:r>
              <a:rPr lang="fi-FI" dirty="0" err="1"/>
              <a:t>Portraitin</a:t>
            </a:r>
            <a:r>
              <a:rPr lang="fi-FI" dirty="0"/>
              <a:t> vaiheet</a:t>
            </a:r>
          </a:p>
        </p:txBody>
      </p:sp>
      <p:sp>
        <p:nvSpPr>
          <p:cNvPr id="4" name="Päivämäärän paikkamerkki 3">
            <a:extLst>
              <a:ext uri="{FF2B5EF4-FFF2-40B4-BE49-F238E27FC236}">
                <a16:creationId xmlns:a16="http://schemas.microsoft.com/office/drawing/2014/main" id="{C400B017-9A2F-487D-BE2C-63EF2B37C4EB}"/>
              </a:ext>
            </a:extLst>
          </p:cNvPr>
          <p:cNvSpPr>
            <a:spLocks noGrp="1"/>
          </p:cNvSpPr>
          <p:nvPr>
            <p:ph type="dt" sz="half" idx="2"/>
          </p:nvPr>
        </p:nvSpPr>
        <p:spPr/>
        <p:txBody>
          <a:bodyPr/>
          <a:lstStyle/>
          <a:p>
            <a:fld id="{A5E697A1-3F13-4B58-9FC9-411EEC634510}" type="datetime1">
              <a:rPr lang="fi-FI" smtClean="0"/>
              <a:pPr/>
              <a:t>4.10.2021</a:t>
            </a:fld>
            <a:endParaRPr lang="fi-FI" dirty="0"/>
          </a:p>
        </p:txBody>
      </p:sp>
      <p:sp>
        <p:nvSpPr>
          <p:cNvPr id="5" name="Tekstin paikkamerkki 4">
            <a:extLst>
              <a:ext uri="{FF2B5EF4-FFF2-40B4-BE49-F238E27FC236}">
                <a16:creationId xmlns:a16="http://schemas.microsoft.com/office/drawing/2014/main" id="{4968C793-5657-4B61-8629-27B6D5338727}"/>
              </a:ext>
            </a:extLst>
          </p:cNvPr>
          <p:cNvSpPr>
            <a:spLocks noGrp="1"/>
          </p:cNvSpPr>
          <p:nvPr>
            <p:ph type="body" sz="quarter" idx="15"/>
          </p:nvPr>
        </p:nvSpPr>
        <p:spPr/>
        <p:txBody>
          <a:bodyPr/>
          <a:lstStyle/>
          <a:p>
            <a:r>
              <a:rPr lang="fi-FI" dirty="0"/>
              <a:t>Krista Pokkinen</a:t>
            </a:r>
          </a:p>
        </p:txBody>
      </p:sp>
      <p:sp>
        <p:nvSpPr>
          <p:cNvPr id="6" name="Dian numeron paikkamerkki 5">
            <a:extLst>
              <a:ext uri="{FF2B5EF4-FFF2-40B4-BE49-F238E27FC236}">
                <a16:creationId xmlns:a16="http://schemas.microsoft.com/office/drawing/2014/main" id="{2DA8CBF0-DFD1-48B1-A98C-631A4DDC0234}"/>
              </a:ext>
            </a:extLst>
          </p:cNvPr>
          <p:cNvSpPr>
            <a:spLocks noGrp="1"/>
          </p:cNvSpPr>
          <p:nvPr>
            <p:ph type="sldNum" sz="quarter" idx="4"/>
          </p:nvPr>
        </p:nvSpPr>
        <p:spPr/>
        <p:txBody>
          <a:bodyPr/>
          <a:lstStyle/>
          <a:p>
            <a:fld id="{24342B02-74FC-4320-A08D-C58DA89F77A2}" type="slidenum">
              <a:rPr lang="fi-FI" smtClean="0"/>
              <a:pPr/>
              <a:t>7</a:t>
            </a:fld>
            <a:endParaRPr lang="fi-FI" dirty="0"/>
          </a:p>
        </p:txBody>
      </p:sp>
      <p:pic>
        <p:nvPicPr>
          <p:cNvPr id="8" name="Kuva 7">
            <a:extLst>
              <a:ext uri="{FF2B5EF4-FFF2-40B4-BE49-F238E27FC236}">
                <a16:creationId xmlns:a16="http://schemas.microsoft.com/office/drawing/2014/main" id="{779AECC5-BC5E-4480-8627-E20FC4310C06}"/>
              </a:ext>
            </a:extLst>
          </p:cNvPr>
          <p:cNvPicPr>
            <a:picLocks noChangeAspect="1"/>
          </p:cNvPicPr>
          <p:nvPr/>
        </p:nvPicPr>
        <p:blipFill>
          <a:blip r:embed="rId2"/>
          <a:stretch>
            <a:fillRect/>
          </a:stretch>
        </p:blipFill>
        <p:spPr>
          <a:xfrm>
            <a:off x="4235950" y="4655221"/>
            <a:ext cx="1451417" cy="349415"/>
          </a:xfrm>
          <a:prstGeom prst="rect">
            <a:avLst/>
          </a:prstGeom>
        </p:spPr>
      </p:pic>
    </p:spTree>
    <p:extLst>
      <p:ext uri="{BB962C8B-B14F-4D97-AF65-F5344CB8AC3E}">
        <p14:creationId xmlns:p14="http://schemas.microsoft.com/office/powerpoint/2010/main" val="115555256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96B619F5-98E5-4254-AF84-02BA7D432AC8}"/>
              </a:ext>
            </a:extLst>
          </p:cNvPr>
          <p:cNvSpPr>
            <a:spLocks noGrp="1"/>
          </p:cNvSpPr>
          <p:nvPr>
            <p:ph type="title"/>
          </p:nvPr>
        </p:nvSpPr>
        <p:spPr/>
        <p:txBody>
          <a:bodyPr/>
          <a:lstStyle/>
          <a:p>
            <a:r>
              <a:rPr lang="fi-FI" dirty="0"/>
              <a:t>Linssi 1: paikallinen-sosiaalinen</a:t>
            </a:r>
          </a:p>
        </p:txBody>
      </p:sp>
      <p:sp>
        <p:nvSpPr>
          <p:cNvPr id="4" name="Päivämäärän paikkamerkki 3">
            <a:extLst>
              <a:ext uri="{FF2B5EF4-FFF2-40B4-BE49-F238E27FC236}">
                <a16:creationId xmlns:a16="http://schemas.microsoft.com/office/drawing/2014/main" id="{A9361D8C-264A-407F-91C7-BD2F7E9E39B4}"/>
              </a:ext>
            </a:extLst>
          </p:cNvPr>
          <p:cNvSpPr>
            <a:spLocks noGrp="1"/>
          </p:cNvSpPr>
          <p:nvPr>
            <p:ph type="dt" sz="half" idx="2"/>
          </p:nvPr>
        </p:nvSpPr>
        <p:spPr/>
        <p:txBody>
          <a:bodyPr/>
          <a:lstStyle/>
          <a:p>
            <a:fld id="{A5E697A1-3F13-4B58-9FC9-411EEC634510}" type="datetime1">
              <a:rPr lang="fi-FI" smtClean="0"/>
              <a:pPr/>
              <a:t>4.10.2021</a:t>
            </a:fld>
            <a:endParaRPr lang="fi-FI" dirty="0"/>
          </a:p>
        </p:txBody>
      </p:sp>
      <p:sp>
        <p:nvSpPr>
          <p:cNvPr id="5" name="Tekstin paikkamerkki 4">
            <a:extLst>
              <a:ext uri="{FF2B5EF4-FFF2-40B4-BE49-F238E27FC236}">
                <a16:creationId xmlns:a16="http://schemas.microsoft.com/office/drawing/2014/main" id="{F7E071E6-012E-4CEE-B129-1979E1E5D52D}"/>
              </a:ext>
            </a:extLst>
          </p:cNvPr>
          <p:cNvSpPr>
            <a:spLocks noGrp="1"/>
          </p:cNvSpPr>
          <p:nvPr>
            <p:ph type="body" sz="quarter" idx="15"/>
          </p:nvPr>
        </p:nvSpPr>
        <p:spPr/>
        <p:txBody>
          <a:bodyPr/>
          <a:lstStyle/>
          <a:p>
            <a:r>
              <a:rPr lang="fi-FI" dirty="0"/>
              <a:t>Krista Pokkinen</a:t>
            </a:r>
          </a:p>
        </p:txBody>
      </p:sp>
      <p:sp>
        <p:nvSpPr>
          <p:cNvPr id="6" name="Dian numeron paikkamerkki 5">
            <a:extLst>
              <a:ext uri="{FF2B5EF4-FFF2-40B4-BE49-F238E27FC236}">
                <a16:creationId xmlns:a16="http://schemas.microsoft.com/office/drawing/2014/main" id="{F3647B36-7503-4628-BC55-BDD9A9C181D5}"/>
              </a:ext>
            </a:extLst>
          </p:cNvPr>
          <p:cNvSpPr>
            <a:spLocks noGrp="1"/>
          </p:cNvSpPr>
          <p:nvPr>
            <p:ph type="sldNum" sz="quarter" idx="4"/>
          </p:nvPr>
        </p:nvSpPr>
        <p:spPr/>
        <p:txBody>
          <a:bodyPr/>
          <a:lstStyle/>
          <a:p>
            <a:fld id="{24342B02-74FC-4320-A08D-C58DA89F77A2}" type="slidenum">
              <a:rPr lang="fi-FI" smtClean="0"/>
              <a:pPr/>
              <a:t>8</a:t>
            </a:fld>
            <a:endParaRPr lang="fi-FI" dirty="0"/>
          </a:p>
        </p:txBody>
      </p:sp>
      <p:sp>
        <p:nvSpPr>
          <p:cNvPr id="7" name="Tekstin paikkamerkki 6">
            <a:extLst>
              <a:ext uri="{FF2B5EF4-FFF2-40B4-BE49-F238E27FC236}">
                <a16:creationId xmlns:a16="http://schemas.microsoft.com/office/drawing/2014/main" id="{1A742D80-B535-4ACC-A6D1-2E6D3EF6E822}"/>
              </a:ext>
            </a:extLst>
          </p:cNvPr>
          <p:cNvSpPr>
            <a:spLocks noGrp="1"/>
          </p:cNvSpPr>
          <p:nvPr>
            <p:ph type="body" sz="quarter" idx="16"/>
          </p:nvPr>
        </p:nvSpPr>
        <p:spPr>
          <a:xfrm>
            <a:off x="3989263" y="1489628"/>
            <a:ext cx="4832192" cy="2641185"/>
          </a:xfrm>
        </p:spPr>
        <p:txBody>
          <a:bodyPr/>
          <a:lstStyle/>
          <a:p>
            <a:pPr marL="285750" indent="-285750">
              <a:buFont typeface="Wingdings" panose="05000000000000000000" pitchFamily="2" charset="2"/>
              <a:buChar char="§"/>
            </a:pPr>
            <a:r>
              <a:rPr lang="fi-FI" dirty="0"/>
              <a:t>Paikallinen-sosiaalinen linssi vertaa alueella määriteltyjä tavoitteita ja alueen nykytilaa toisiinsa. </a:t>
            </a:r>
          </a:p>
          <a:p>
            <a:pPr marL="285750" indent="-285750">
              <a:buFont typeface="Wingdings" panose="05000000000000000000" pitchFamily="2" charset="2"/>
              <a:buChar char="§"/>
            </a:pPr>
            <a:r>
              <a:rPr lang="fi-FI" dirty="0"/>
              <a:t>Tähän linssiin määriteltyjen ulottuvuuksien tulee kuvata asukkaiden perustarpeita, joiden tulisi täyttyä jokaisella alueen ihmisellä. </a:t>
            </a:r>
          </a:p>
          <a:p>
            <a:pPr marL="285750" indent="-285750">
              <a:buFont typeface="Wingdings" panose="05000000000000000000" pitchFamily="2" charset="2"/>
              <a:buChar char="§"/>
            </a:pPr>
            <a:r>
              <a:rPr lang="fi-FI" dirty="0"/>
              <a:t>Voidaan ottaa huomioon esimerkiksi COVID-19 pandemia ja, että tarvitaanko sen osalta tarkempaa tarkastelua.</a:t>
            </a:r>
          </a:p>
        </p:txBody>
      </p:sp>
      <p:pic>
        <p:nvPicPr>
          <p:cNvPr id="9" name="Kuva 8">
            <a:extLst>
              <a:ext uri="{FF2B5EF4-FFF2-40B4-BE49-F238E27FC236}">
                <a16:creationId xmlns:a16="http://schemas.microsoft.com/office/drawing/2014/main" id="{97884DF4-97C0-4A93-BF63-7AF23E810FF2}"/>
              </a:ext>
            </a:extLst>
          </p:cNvPr>
          <p:cNvPicPr>
            <a:picLocks noChangeAspect="1"/>
          </p:cNvPicPr>
          <p:nvPr/>
        </p:nvPicPr>
        <p:blipFill>
          <a:blip r:embed="rId2"/>
          <a:stretch>
            <a:fillRect/>
          </a:stretch>
        </p:blipFill>
        <p:spPr>
          <a:xfrm>
            <a:off x="580796" y="870416"/>
            <a:ext cx="3086894" cy="3086894"/>
          </a:xfrm>
          <a:prstGeom prst="rect">
            <a:avLst/>
          </a:prstGeom>
        </p:spPr>
      </p:pic>
      <p:sp>
        <p:nvSpPr>
          <p:cNvPr id="10" name="Tekstiruutu 9">
            <a:extLst>
              <a:ext uri="{FF2B5EF4-FFF2-40B4-BE49-F238E27FC236}">
                <a16:creationId xmlns:a16="http://schemas.microsoft.com/office/drawing/2014/main" id="{59DEDA7D-9FF5-44A5-9DBE-5024397758FC}"/>
              </a:ext>
            </a:extLst>
          </p:cNvPr>
          <p:cNvSpPr txBox="1"/>
          <p:nvPr/>
        </p:nvSpPr>
        <p:spPr>
          <a:xfrm>
            <a:off x="982107" y="1952198"/>
            <a:ext cx="2539686" cy="923330"/>
          </a:xfrm>
          <a:prstGeom prst="rect">
            <a:avLst/>
          </a:prstGeom>
          <a:noFill/>
        </p:spPr>
        <p:txBody>
          <a:bodyPr wrap="square" rtlCol="0">
            <a:spAutoFit/>
          </a:bodyPr>
          <a:lstStyle/>
          <a:p>
            <a:r>
              <a:rPr lang="fi-FI" dirty="0">
                <a:solidFill>
                  <a:schemeClr val="bg1"/>
                </a:solidFill>
                <a:latin typeface="Avenir Next LT Pro Light" panose="020B0304020202020204" pitchFamily="34" charset="0"/>
              </a:rPr>
              <a:t>Mitä sana menestyvä tarkoittaa alueella asuville ihmisille?</a:t>
            </a:r>
          </a:p>
        </p:txBody>
      </p:sp>
      <p:pic>
        <p:nvPicPr>
          <p:cNvPr id="12" name="Kuva 11">
            <a:extLst>
              <a:ext uri="{FF2B5EF4-FFF2-40B4-BE49-F238E27FC236}">
                <a16:creationId xmlns:a16="http://schemas.microsoft.com/office/drawing/2014/main" id="{F696E317-71F9-4161-85D8-20077F594777}"/>
              </a:ext>
            </a:extLst>
          </p:cNvPr>
          <p:cNvPicPr>
            <a:picLocks noChangeAspect="1"/>
          </p:cNvPicPr>
          <p:nvPr/>
        </p:nvPicPr>
        <p:blipFill>
          <a:blip r:embed="rId3"/>
          <a:stretch>
            <a:fillRect/>
          </a:stretch>
        </p:blipFill>
        <p:spPr>
          <a:xfrm>
            <a:off x="4235950" y="4655221"/>
            <a:ext cx="1451417" cy="349415"/>
          </a:xfrm>
          <a:prstGeom prst="rect">
            <a:avLst/>
          </a:prstGeom>
        </p:spPr>
      </p:pic>
    </p:spTree>
    <p:extLst>
      <p:ext uri="{BB962C8B-B14F-4D97-AF65-F5344CB8AC3E}">
        <p14:creationId xmlns:p14="http://schemas.microsoft.com/office/powerpoint/2010/main" val="5084544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671D81D0-9363-4D9A-9815-2943B734F5F9}"/>
              </a:ext>
            </a:extLst>
          </p:cNvPr>
          <p:cNvSpPr>
            <a:spLocks noGrp="1"/>
          </p:cNvSpPr>
          <p:nvPr>
            <p:ph type="title"/>
          </p:nvPr>
        </p:nvSpPr>
        <p:spPr>
          <a:xfrm>
            <a:off x="877074" y="108695"/>
            <a:ext cx="7866062" cy="696784"/>
          </a:xfrm>
        </p:spPr>
        <p:txBody>
          <a:bodyPr/>
          <a:lstStyle/>
          <a:p>
            <a:r>
              <a:rPr lang="fi-FI" dirty="0"/>
              <a:t>Paikallisen-sosiaalisen linssin vaiheet</a:t>
            </a:r>
          </a:p>
        </p:txBody>
      </p:sp>
      <p:sp>
        <p:nvSpPr>
          <p:cNvPr id="4" name="Päivämäärän paikkamerkki 3">
            <a:extLst>
              <a:ext uri="{FF2B5EF4-FFF2-40B4-BE49-F238E27FC236}">
                <a16:creationId xmlns:a16="http://schemas.microsoft.com/office/drawing/2014/main" id="{7CF8A4CC-D300-4170-AA57-5E8523EAAF00}"/>
              </a:ext>
            </a:extLst>
          </p:cNvPr>
          <p:cNvSpPr>
            <a:spLocks noGrp="1"/>
          </p:cNvSpPr>
          <p:nvPr>
            <p:ph type="dt" sz="half" idx="2"/>
          </p:nvPr>
        </p:nvSpPr>
        <p:spPr/>
        <p:txBody>
          <a:bodyPr/>
          <a:lstStyle/>
          <a:p>
            <a:fld id="{A5E697A1-3F13-4B58-9FC9-411EEC634510}" type="datetime1">
              <a:rPr lang="fi-FI" smtClean="0"/>
              <a:pPr/>
              <a:t>4.10.2021</a:t>
            </a:fld>
            <a:endParaRPr lang="fi-FI" dirty="0"/>
          </a:p>
        </p:txBody>
      </p:sp>
      <p:sp>
        <p:nvSpPr>
          <p:cNvPr id="5" name="Tekstin paikkamerkki 4">
            <a:extLst>
              <a:ext uri="{FF2B5EF4-FFF2-40B4-BE49-F238E27FC236}">
                <a16:creationId xmlns:a16="http://schemas.microsoft.com/office/drawing/2014/main" id="{69DC3B0A-D9C2-4785-91F5-52FBCA06B0C8}"/>
              </a:ext>
            </a:extLst>
          </p:cNvPr>
          <p:cNvSpPr>
            <a:spLocks noGrp="1"/>
          </p:cNvSpPr>
          <p:nvPr>
            <p:ph type="body" sz="quarter" idx="15"/>
          </p:nvPr>
        </p:nvSpPr>
        <p:spPr/>
        <p:txBody>
          <a:bodyPr/>
          <a:lstStyle/>
          <a:p>
            <a:r>
              <a:rPr lang="fi-FI" dirty="0"/>
              <a:t>Krista Pokkinen</a:t>
            </a:r>
          </a:p>
        </p:txBody>
      </p:sp>
      <p:sp>
        <p:nvSpPr>
          <p:cNvPr id="6" name="Dian numeron paikkamerkki 5">
            <a:extLst>
              <a:ext uri="{FF2B5EF4-FFF2-40B4-BE49-F238E27FC236}">
                <a16:creationId xmlns:a16="http://schemas.microsoft.com/office/drawing/2014/main" id="{2D62AE8E-893A-49A7-A74C-187FD3C61778}"/>
              </a:ext>
            </a:extLst>
          </p:cNvPr>
          <p:cNvSpPr>
            <a:spLocks noGrp="1"/>
          </p:cNvSpPr>
          <p:nvPr>
            <p:ph type="sldNum" sz="quarter" idx="4"/>
          </p:nvPr>
        </p:nvSpPr>
        <p:spPr/>
        <p:txBody>
          <a:bodyPr/>
          <a:lstStyle/>
          <a:p>
            <a:fld id="{24342B02-74FC-4320-A08D-C58DA89F77A2}" type="slidenum">
              <a:rPr lang="fi-FI" smtClean="0"/>
              <a:pPr/>
              <a:t>9</a:t>
            </a:fld>
            <a:endParaRPr lang="fi-FI" dirty="0"/>
          </a:p>
        </p:txBody>
      </p:sp>
      <p:sp>
        <p:nvSpPr>
          <p:cNvPr id="46" name="Nuoli: Oikea 45">
            <a:extLst>
              <a:ext uri="{FF2B5EF4-FFF2-40B4-BE49-F238E27FC236}">
                <a16:creationId xmlns:a16="http://schemas.microsoft.com/office/drawing/2014/main" id="{2BDAB8E4-98A7-4682-8742-63E756D6B6FA}"/>
              </a:ext>
            </a:extLst>
          </p:cNvPr>
          <p:cNvSpPr/>
          <p:nvPr/>
        </p:nvSpPr>
        <p:spPr>
          <a:xfrm>
            <a:off x="78271" y="2099396"/>
            <a:ext cx="1694483" cy="1110445"/>
          </a:xfrm>
          <a:prstGeom prst="rightArrow">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schemeClr val="tx1">
                    <a:lumMod val="95000"/>
                    <a:lumOff val="5000"/>
                  </a:schemeClr>
                </a:solidFill>
              </a:rPr>
              <a:t>Valitse paikalliset-sosiaaliset ulottuvuudet</a:t>
            </a:r>
          </a:p>
        </p:txBody>
      </p:sp>
      <p:sp>
        <p:nvSpPr>
          <p:cNvPr id="47" name="Nuoli: Oikea 46">
            <a:extLst>
              <a:ext uri="{FF2B5EF4-FFF2-40B4-BE49-F238E27FC236}">
                <a16:creationId xmlns:a16="http://schemas.microsoft.com/office/drawing/2014/main" id="{0E235ABE-01D1-45EE-9BC4-0B4FC91563BD}"/>
              </a:ext>
            </a:extLst>
          </p:cNvPr>
          <p:cNvSpPr/>
          <p:nvPr/>
        </p:nvSpPr>
        <p:spPr>
          <a:xfrm>
            <a:off x="5478349" y="2139960"/>
            <a:ext cx="1694483" cy="1110445"/>
          </a:xfrm>
          <a:prstGeom prst="rightArrow">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schemeClr val="tx1">
                    <a:lumMod val="95000"/>
                    <a:lumOff val="5000"/>
                  </a:schemeClr>
                </a:solidFill>
              </a:rPr>
              <a:t>Tavoitteiden riittävyyden selvittäminen</a:t>
            </a:r>
          </a:p>
        </p:txBody>
      </p:sp>
      <p:sp>
        <p:nvSpPr>
          <p:cNvPr id="49" name="Nuoli: Oikea 48">
            <a:extLst>
              <a:ext uri="{FF2B5EF4-FFF2-40B4-BE49-F238E27FC236}">
                <a16:creationId xmlns:a16="http://schemas.microsoft.com/office/drawing/2014/main" id="{CE4502F8-F653-4AC5-B200-F029823FACEC}"/>
              </a:ext>
            </a:extLst>
          </p:cNvPr>
          <p:cNvSpPr/>
          <p:nvPr/>
        </p:nvSpPr>
        <p:spPr>
          <a:xfrm>
            <a:off x="3683188" y="2151089"/>
            <a:ext cx="1694483" cy="1110445"/>
          </a:xfrm>
          <a:prstGeom prst="rightArrow">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schemeClr val="tx1">
                    <a:lumMod val="95000"/>
                    <a:lumOff val="5000"/>
                  </a:schemeClr>
                </a:solidFill>
              </a:rPr>
              <a:t>Valitse yksi tavoite jokaiseen valittuun ulottuvuuteen</a:t>
            </a:r>
          </a:p>
        </p:txBody>
      </p:sp>
      <p:sp>
        <p:nvSpPr>
          <p:cNvPr id="50" name="Nuoli: Oikea 49">
            <a:extLst>
              <a:ext uri="{FF2B5EF4-FFF2-40B4-BE49-F238E27FC236}">
                <a16:creationId xmlns:a16="http://schemas.microsoft.com/office/drawing/2014/main" id="{185BBF28-4E3F-43CA-A55B-FE5CB60F9318}"/>
              </a:ext>
            </a:extLst>
          </p:cNvPr>
          <p:cNvSpPr/>
          <p:nvPr/>
        </p:nvSpPr>
        <p:spPr>
          <a:xfrm>
            <a:off x="1872996" y="2160360"/>
            <a:ext cx="1694483" cy="1110445"/>
          </a:xfrm>
          <a:prstGeom prst="rightArrow">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schemeClr val="tx1">
                    <a:lumMod val="95000"/>
                    <a:lumOff val="5000"/>
                  </a:schemeClr>
                </a:solidFill>
              </a:rPr>
              <a:t>Virallisten tavoitteiden selvittäminen</a:t>
            </a:r>
          </a:p>
        </p:txBody>
      </p:sp>
      <p:sp>
        <p:nvSpPr>
          <p:cNvPr id="51" name="Nuoli: Oikea 50">
            <a:extLst>
              <a:ext uri="{FF2B5EF4-FFF2-40B4-BE49-F238E27FC236}">
                <a16:creationId xmlns:a16="http://schemas.microsoft.com/office/drawing/2014/main" id="{F58177D1-04DB-499E-ABFC-14249D8EAAFC}"/>
              </a:ext>
            </a:extLst>
          </p:cNvPr>
          <p:cNvSpPr/>
          <p:nvPr/>
        </p:nvSpPr>
        <p:spPr>
          <a:xfrm>
            <a:off x="7273510" y="2099396"/>
            <a:ext cx="1798538" cy="1135493"/>
          </a:xfrm>
          <a:prstGeom prst="rightArrow">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50" dirty="0">
                <a:solidFill>
                  <a:schemeClr val="tx1">
                    <a:lumMod val="95000"/>
                    <a:lumOff val="5000"/>
                  </a:schemeClr>
                </a:solidFill>
              </a:rPr>
              <a:t>Tavoitteita vastaavien indikaattorien selvittäminen</a:t>
            </a:r>
          </a:p>
        </p:txBody>
      </p:sp>
      <p:sp>
        <p:nvSpPr>
          <p:cNvPr id="62" name="Suorakulmio 61">
            <a:extLst>
              <a:ext uri="{FF2B5EF4-FFF2-40B4-BE49-F238E27FC236}">
                <a16:creationId xmlns:a16="http://schemas.microsoft.com/office/drawing/2014/main" id="{C422447A-ACFC-46F3-BC2D-BA6691164315}"/>
              </a:ext>
            </a:extLst>
          </p:cNvPr>
          <p:cNvSpPr/>
          <p:nvPr/>
        </p:nvSpPr>
        <p:spPr>
          <a:xfrm>
            <a:off x="5214627" y="914732"/>
            <a:ext cx="2020518" cy="1010250"/>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rPr>
              <a:t>Tavoitteiden riittävyyttä voidaan mitata esimerkiksi YK:n kestävän kehityksen tavoitteiden avulla. Tavoitteiden riittävyyttä voidaan mitata myös muilla tavoilla.</a:t>
            </a:r>
          </a:p>
        </p:txBody>
      </p:sp>
      <p:cxnSp>
        <p:nvCxnSpPr>
          <p:cNvPr id="64" name="Suora nuoliyhdysviiva 63">
            <a:extLst>
              <a:ext uri="{FF2B5EF4-FFF2-40B4-BE49-F238E27FC236}">
                <a16:creationId xmlns:a16="http://schemas.microsoft.com/office/drawing/2014/main" id="{D4122BF1-4A5B-4CE4-8938-0EC26B2B4D4E}"/>
              </a:ext>
            </a:extLst>
          </p:cNvPr>
          <p:cNvCxnSpPr>
            <a:cxnSpLocks/>
          </p:cNvCxnSpPr>
          <p:nvPr/>
        </p:nvCxnSpPr>
        <p:spPr>
          <a:xfrm flipV="1">
            <a:off x="6209881" y="1995940"/>
            <a:ext cx="0" cy="3421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5" name="Suorakulmio 64">
            <a:extLst>
              <a:ext uri="{FF2B5EF4-FFF2-40B4-BE49-F238E27FC236}">
                <a16:creationId xmlns:a16="http://schemas.microsoft.com/office/drawing/2014/main" id="{F17DFCD3-F2E5-4CC7-A49A-EEB04700E223}"/>
              </a:ext>
            </a:extLst>
          </p:cNvPr>
          <p:cNvSpPr/>
          <p:nvPr/>
        </p:nvSpPr>
        <p:spPr>
          <a:xfrm>
            <a:off x="3452183" y="3357665"/>
            <a:ext cx="1853337" cy="736363"/>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rPr>
              <a:t>Jokaiseen ulottuvuuteen ei välttämättä ole saatavilla tavoitetta.</a:t>
            </a:r>
          </a:p>
        </p:txBody>
      </p:sp>
      <p:cxnSp>
        <p:nvCxnSpPr>
          <p:cNvPr id="67" name="Suora nuoliyhdysviiva 66">
            <a:extLst>
              <a:ext uri="{FF2B5EF4-FFF2-40B4-BE49-F238E27FC236}">
                <a16:creationId xmlns:a16="http://schemas.microsoft.com/office/drawing/2014/main" id="{1F80B370-6CC4-4DD7-86F6-CCDCAC245F79}"/>
              </a:ext>
            </a:extLst>
          </p:cNvPr>
          <p:cNvCxnSpPr>
            <a:cxnSpLocks/>
          </p:cNvCxnSpPr>
          <p:nvPr/>
        </p:nvCxnSpPr>
        <p:spPr>
          <a:xfrm>
            <a:off x="4399848" y="2974312"/>
            <a:ext cx="0" cy="2872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8" name="Suorakulmio 67">
            <a:extLst>
              <a:ext uri="{FF2B5EF4-FFF2-40B4-BE49-F238E27FC236}">
                <a16:creationId xmlns:a16="http://schemas.microsoft.com/office/drawing/2014/main" id="{4DAA0EF3-27E0-4A49-9BBC-C9CD4845ECF9}"/>
              </a:ext>
            </a:extLst>
          </p:cNvPr>
          <p:cNvSpPr/>
          <p:nvPr/>
        </p:nvSpPr>
        <p:spPr>
          <a:xfrm>
            <a:off x="7328082" y="3507967"/>
            <a:ext cx="1718264" cy="1020840"/>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rPr>
              <a:t>Tavoitteena on valita indikaattori, joka vastaa mahdollisimman hyvin valittua tavoitetta. Mikään indikaattori ei kuitenkaan kuvaa täysin nykyistä tilaa.</a:t>
            </a:r>
          </a:p>
        </p:txBody>
      </p:sp>
      <p:cxnSp>
        <p:nvCxnSpPr>
          <p:cNvPr id="70" name="Suora nuoliyhdysviiva 69">
            <a:extLst>
              <a:ext uri="{FF2B5EF4-FFF2-40B4-BE49-F238E27FC236}">
                <a16:creationId xmlns:a16="http://schemas.microsoft.com/office/drawing/2014/main" id="{C3EFDB0C-EF6A-47CA-9853-C1B2AEEAEA89}"/>
              </a:ext>
            </a:extLst>
          </p:cNvPr>
          <p:cNvCxnSpPr>
            <a:cxnSpLocks/>
          </p:cNvCxnSpPr>
          <p:nvPr/>
        </p:nvCxnSpPr>
        <p:spPr>
          <a:xfrm>
            <a:off x="8129116" y="3044651"/>
            <a:ext cx="0" cy="4048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6" name="Suorakulmio 75">
            <a:extLst>
              <a:ext uri="{FF2B5EF4-FFF2-40B4-BE49-F238E27FC236}">
                <a16:creationId xmlns:a16="http://schemas.microsoft.com/office/drawing/2014/main" id="{34616BBD-EB96-40A9-8030-28D3BD20009F}"/>
              </a:ext>
            </a:extLst>
          </p:cNvPr>
          <p:cNvSpPr/>
          <p:nvPr/>
        </p:nvSpPr>
        <p:spPr>
          <a:xfrm>
            <a:off x="1772754" y="792010"/>
            <a:ext cx="2020518" cy="1010250"/>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rPr>
              <a:t>Tavoitteita voidaan selvittää esimerkiksi kuntastrategioista, hyvinvointikertomuksista jne. Merkitse mihin ulottuvuuksiin tavoitteet kuuluvat. Tavoitteet kuuluvat usein useampaan kuin vain yhteen ulottuvuuteen. </a:t>
            </a:r>
          </a:p>
        </p:txBody>
      </p:sp>
      <p:cxnSp>
        <p:nvCxnSpPr>
          <p:cNvPr id="78" name="Suora nuoliyhdysviiva 77">
            <a:extLst>
              <a:ext uri="{FF2B5EF4-FFF2-40B4-BE49-F238E27FC236}">
                <a16:creationId xmlns:a16="http://schemas.microsoft.com/office/drawing/2014/main" id="{195AB4EE-E455-4E88-A2F7-D676E3CE34AF}"/>
              </a:ext>
            </a:extLst>
          </p:cNvPr>
          <p:cNvCxnSpPr/>
          <p:nvPr/>
        </p:nvCxnSpPr>
        <p:spPr>
          <a:xfrm flipV="1">
            <a:off x="2735268" y="1995940"/>
            <a:ext cx="0" cy="3421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9" name="Suorakulmio 78">
            <a:extLst>
              <a:ext uri="{FF2B5EF4-FFF2-40B4-BE49-F238E27FC236}">
                <a16:creationId xmlns:a16="http://schemas.microsoft.com/office/drawing/2014/main" id="{55256C19-2B8D-49F8-A9AE-E2AA34E79691}"/>
              </a:ext>
            </a:extLst>
          </p:cNvPr>
          <p:cNvSpPr/>
          <p:nvPr/>
        </p:nvSpPr>
        <p:spPr>
          <a:xfrm>
            <a:off x="193067" y="3365215"/>
            <a:ext cx="1956595" cy="1247988"/>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rPr>
              <a:t>Ulottuvuuksien valinnassa voidaan hyödyntää donitsimallissa olevia sosiaalisen perustan ulottuvuuksia, kuten ruoka, vesi, koulutus, työ jne. Ulottuvuudet voidaan jakaa neljään eri kategoriaan: hyvinvoivaan, yhtenäiseen, mahdollistavaan ja voimaannuttavaan.</a:t>
            </a:r>
          </a:p>
        </p:txBody>
      </p:sp>
      <p:cxnSp>
        <p:nvCxnSpPr>
          <p:cNvPr id="81" name="Suora nuoliyhdysviiva 80">
            <a:extLst>
              <a:ext uri="{FF2B5EF4-FFF2-40B4-BE49-F238E27FC236}">
                <a16:creationId xmlns:a16="http://schemas.microsoft.com/office/drawing/2014/main" id="{905D3437-630D-4A68-8B3C-F761CD55FF19}"/>
              </a:ext>
            </a:extLst>
          </p:cNvPr>
          <p:cNvCxnSpPr>
            <a:cxnSpLocks/>
          </p:cNvCxnSpPr>
          <p:nvPr/>
        </p:nvCxnSpPr>
        <p:spPr>
          <a:xfrm>
            <a:off x="905417" y="2974312"/>
            <a:ext cx="0" cy="3215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2" name="Kuva 21">
            <a:extLst>
              <a:ext uri="{FF2B5EF4-FFF2-40B4-BE49-F238E27FC236}">
                <a16:creationId xmlns:a16="http://schemas.microsoft.com/office/drawing/2014/main" id="{D6F3526A-9D0F-4808-91D9-B3B11E4B1402}"/>
              </a:ext>
            </a:extLst>
          </p:cNvPr>
          <p:cNvPicPr>
            <a:picLocks noChangeAspect="1"/>
          </p:cNvPicPr>
          <p:nvPr/>
        </p:nvPicPr>
        <p:blipFill>
          <a:blip r:embed="rId2"/>
          <a:stretch>
            <a:fillRect/>
          </a:stretch>
        </p:blipFill>
        <p:spPr>
          <a:xfrm>
            <a:off x="4235950" y="4655221"/>
            <a:ext cx="1451417" cy="349415"/>
          </a:xfrm>
          <a:prstGeom prst="rect">
            <a:avLst/>
          </a:prstGeom>
        </p:spPr>
      </p:pic>
    </p:spTree>
    <p:extLst>
      <p:ext uri="{BB962C8B-B14F-4D97-AF65-F5344CB8AC3E}">
        <p14:creationId xmlns:p14="http://schemas.microsoft.com/office/powerpoint/2010/main" val="3390683827"/>
      </p:ext>
    </p:extLst>
  </p:cSld>
  <p:clrMapOvr>
    <a:masterClrMapping/>
  </p:clrMapOvr>
  <p:transition>
    <p:fade/>
  </p:transition>
</p:sld>
</file>

<file path=ppt/theme/theme1.xml><?xml version="1.0" encoding="utf-8"?>
<a:theme xmlns:a="http://schemas.openxmlformats.org/drawingml/2006/main" name="_SYKEpohja_valk_sini">
  <a:themeElements>
    <a:clrScheme name="CIRCWASTE">
      <a:dk1>
        <a:srgbClr val="000000"/>
      </a:dk1>
      <a:lt1>
        <a:srgbClr val="FFFFFF"/>
      </a:lt1>
      <a:dk2>
        <a:srgbClr val="005B7F"/>
      </a:dk2>
      <a:lt2>
        <a:srgbClr val="BFD730"/>
      </a:lt2>
      <a:accent1>
        <a:srgbClr val="A9A3A1"/>
      </a:accent1>
      <a:accent2>
        <a:srgbClr val="00B0BD"/>
      </a:accent2>
      <a:accent3>
        <a:srgbClr val="6DCFF6"/>
      </a:accent3>
      <a:accent4>
        <a:srgbClr val="8DC63F"/>
      </a:accent4>
      <a:accent5>
        <a:srgbClr val="BDCAD3"/>
      </a:accent5>
      <a:accent6>
        <a:srgbClr val="9FD18B"/>
      </a:accent6>
      <a:hlink>
        <a:srgbClr val="16BECF"/>
      </a:hlink>
      <a:folHlink>
        <a:srgbClr val="005B7F"/>
      </a:folHlink>
    </a:clrScheme>
    <a:fontScheme name="SYK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CIRCWASTE_ppt-pohja_2020.potx" id="{FA01EFB8-E8B1-4428-9857-1D1CC05AFFAD}" vid="{30616F5E-C922-4C2A-A0A2-1636504C7956}"/>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4DB2B9EBB673B34A87C8D477BD9185CB" ma:contentTypeVersion="1" ma:contentTypeDescription="Luo uusi asiakirja." ma:contentTypeScope="" ma:versionID="6791d1fad64627e9e1be8f4d1e60f66a">
  <xsd:schema xmlns:xsd="http://www.w3.org/2001/XMLSchema" xmlns:xs="http://www.w3.org/2001/XMLSchema" xmlns:p="http://schemas.microsoft.com/office/2006/metadata/properties" xmlns:ns2="9710b3e8-5705-47d5-a595-ff0d77476f69" targetNamespace="http://schemas.microsoft.com/office/2006/metadata/properties" ma:root="true" ma:fieldsID="4c1ccdb61ece8cb4577ab9ec646a5a7b" ns2:_="">
    <xsd:import namespace="9710b3e8-5705-47d5-a595-ff0d77476f69"/>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10b3e8-5705-47d5-a595-ff0d77476f69" elementFormDefault="qualified">
    <xsd:import namespace="http://schemas.microsoft.com/office/2006/documentManagement/types"/>
    <xsd:import namespace="http://schemas.microsoft.com/office/infopath/2007/PartnerControls"/>
    <xsd:element name="SharedWithUsers" ma:index="8"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A14371-7D0D-4DB5-8729-C0C96B8F333E}">
  <ds:schemaRefs>
    <ds:schemaRef ds:uri="http://schemas.microsoft.com/sharepoint/v3/contenttype/forms"/>
  </ds:schemaRefs>
</ds:datastoreItem>
</file>

<file path=customXml/itemProps2.xml><?xml version="1.0" encoding="utf-8"?>
<ds:datastoreItem xmlns:ds="http://schemas.openxmlformats.org/officeDocument/2006/customXml" ds:itemID="{4B925D0E-F979-4D5E-AF80-22C50390D3F8}">
  <ds:schemaRefs>
    <ds:schemaRef ds:uri="http://purl.org/dc/dcmitype/"/>
    <ds:schemaRef ds:uri="http://schemas.microsoft.com/office/2006/documentManagement/types"/>
    <ds:schemaRef ds:uri="9710b3e8-5705-47d5-a595-ff0d77476f69"/>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B295499-3FCA-46F6-982C-F63EF48D29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10b3e8-5705-47d5-a595-ff0d77476f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32774</TotalTime>
  <Words>1797</Words>
  <Application>Microsoft Office PowerPoint</Application>
  <PresentationFormat>Näytössä katseltava esitys (16:9)</PresentationFormat>
  <Paragraphs>214</Paragraphs>
  <Slides>25</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25</vt:i4>
      </vt:variant>
    </vt:vector>
  </HeadingPairs>
  <TitlesOfParts>
    <vt:vector size="32" baseType="lpstr">
      <vt:lpstr>Arial</vt:lpstr>
      <vt:lpstr>Arial Rounded MT Bold</vt:lpstr>
      <vt:lpstr>Avenir Next LT Pro Light</vt:lpstr>
      <vt:lpstr>Calibri</vt:lpstr>
      <vt:lpstr>Courier New</vt:lpstr>
      <vt:lpstr>Wingdings</vt:lpstr>
      <vt:lpstr>_SYKEpohja_valk_sini</vt:lpstr>
      <vt:lpstr>City Portraitin luominen</vt:lpstr>
      <vt:lpstr>PowerPoint-esitys</vt:lpstr>
      <vt:lpstr>1. Johdanto</vt:lpstr>
      <vt:lpstr>2. City Potrait -metodi</vt:lpstr>
      <vt:lpstr>Mikä on City Portrait?</vt:lpstr>
      <vt:lpstr>City Portraitin neljä linssiä</vt:lpstr>
      <vt:lpstr>4.City Portraitin vaiheet</vt:lpstr>
      <vt:lpstr>Linssi 1: paikallinen-sosiaalinen</vt:lpstr>
      <vt:lpstr>Paikallisen-sosiaalisen linssin vaiheet</vt:lpstr>
      <vt:lpstr>Miten Pirkanmaalla tehtiin</vt:lpstr>
      <vt:lpstr>Esimerkki 1. Otanta Pirkanmaan nykytila-analyysin paikallisen-sosiaalisen linssin tavoitteista ja ulottuvuuksista.  </vt:lpstr>
      <vt:lpstr>Esimerkki 2. Pirkanmaan nykytila-analyysin paikallisen-sosiaalisen linssin tuloksia</vt:lpstr>
      <vt:lpstr>Linssi 2: paikallinen-ekologinen</vt:lpstr>
      <vt:lpstr>Paikallisen-ekologisen linssin vaiheet</vt:lpstr>
      <vt:lpstr>Miten Pirkanmaalla tehtiin</vt:lpstr>
      <vt:lpstr>Esimerkki 3. Pirkanmaan nykytila-analyysi vesi ulottuvuuden ekosysteemipalveluista, tavoitteista ja nykytilasta.</vt:lpstr>
      <vt:lpstr>Linssi 3: Globaali-ekologinen</vt:lpstr>
      <vt:lpstr>Globaalin-ekologisen linssin vaiheet</vt:lpstr>
      <vt:lpstr>Miten Pirkanmaalla tehtiin</vt:lpstr>
      <vt:lpstr>PowerPoint-esitys</vt:lpstr>
      <vt:lpstr>Linssi 4: Globaali-sosiaalinen</vt:lpstr>
      <vt:lpstr>Globaalin-sosiaalisen linssin vaiheet</vt:lpstr>
      <vt:lpstr>Miten Pirkanmaalla tehtiin</vt:lpstr>
      <vt:lpstr>Esimerkki 5. Pirkanmaan nykytila-analyysiin valittu tuote ja sen vaikutuksia eri vaikutusluokissa.</vt:lpstr>
      <vt:lpstr>5. Yhteenveto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Kiertotalouden työkalu kunnille C2.2.</dc:title>
  <dc:creator>Tiitto Hannele</dc:creator>
  <cp:lastModifiedBy>Pokkinen Krista</cp:lastModifiedBy>
  <cp:revision>170</cp:revision>
  <dcterms:created xsi:type="dcterms:W3CDTF">2021-03-04T15:33:19Z</dcterms:created>
  <dcterms:modified xsi:type="dcterms:W3CDTF">2021-10-04T10:31:58Z</dcterms:modified>
</cp:coreProperties>
</file>